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4" r:id="rId3"/>
    <p:sldId id="257" r:id="rId4"/>
    <p:sldId id="258" r:id="rId5"/>
    <p:sldId id="307" r:id="rId6"/>
    <p:sldId id="262" r:id="rId7"/>
    <p:sldId id="306" r:id="rId8"/>
    <p:sldId id="260" r:id="rId9"/>
    <p:sldId id="261" r:id="rId10"/>
    <p:sldId id="265" r:id="rId11"/>
    <p:sldId id="303" r:id="rId12"/>
    <p:sldId id="304" r:id="rId13"/>
    <p:sldId id="305" r:id="rId14"/>
    <p:sldId id="308" r:id="rId15"/>
  </p:sldIdLst>
  <p:sldSz cx="7559675" cy="1026001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9F6B3D"/>
    <a:srgbClr val="B893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74"/>
  </p:normalViewPr>
  <p:slideViewPr>
    <p:cSldViewPr>
      <p:cViewPr>
        <p:scale>
          <a:sx n="100" d="100"/>
          <a:sy n="100" d="100"/>
        </p:scale>
        <p:origin x="2700" y="-14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87434-A58E-4857-8999-021D7FF8F4ED}" type="datetimeFigureOut">
              <a:rPr lang="zh-CN" altLang="en-US" smtClean="0"/>
              <a:t>2018/9/19</a:t>
            </a:fld>
            <a:endParaRPr lang="zh-CN" altLang="en-US"/>
          </a:p>
        </p:txBody>
      </p:sp>
      <p:sp>
        <p:nvSpPr>
          <p:cNvPr id="4" name="幻灯片图像占位符 3"/>
          <p:cNvSpPr>
            <a:spLocks noGrp="1" noRot="1" noChangeAspect="1"/>
          </p:cNvSpPr>
          <p:nvPr>
            <p:ph type="sldImg" idx="2"/>
          </p:nvPr>
        </p:nvSpPr>
        <p:spPr>
          <a:xfrm>
            <a:off x="2292350" y="1143000"/>
            <a:ext cx="22733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DEBA0-7D0E-414A-95D9-5C2EEB04A2A8}" type="slidenum">
              <a:rPr lang="zh-CN" altLang="en-US" smtClean="0"/>
              <a:t>‹#›</a:t>
            </a:fld>
            <a:endParaRPr lang="zh-CN" altLang="en-US"/>
          </a:p>
        </p:txBody>
      </p:sp>
    </p:spTree>
    <p:extLst>
      <p:ext uri="{BB962C8B-B14F-4D97-AF65-F5344CB8AC3E}">
        <p14:creationId xmlns:p14="http://schemas.microsoft.com/office/powerpoint/2010/main" val="966387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B6DEBA0-7D0E-414A-95D9-5C2EEB04A2A8}" type="slidenum">
              <a:rPr lang="zh-CN" altLang="en-US" smtClean="0"/>
              <a:t>1</a:t>
            </a:fld>
            <a:endParaRPr lang="zh-CN" altLang="en-US"/>
          </a:p>
        </p:txBody>
      </p:sp>
    </p:spTree>
    <p:extLst>
      <p:ext uri="{BB962C8B-B14F-4D97-AF65-F5344CB8AC3E}">
        <p14:creationId xmlns:p14="http://schemas.microsoft.com/office/powerpoint/2010/main" val="396804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6DEBA0-7D0E-414A-95D9-5C2EEB04A2A8}" type="slidenum">
              <a:rPr lang="zh-CN" altLang="en-US" smtClean="0"/>
              <a:t>8</a:t>
            </a:fld>
            <a:endParaRPr lang="zh-CN" altLang="en-US"/>
          </a:p>
        </p:txBody>
      </p:sp>
    </p:spTree>
    <p:extLst>
      <p:ext uri="{BB962C8B-B14F-4D97-AF65-F5344CB8AC3E}">
        <p14:creationId xmlns:p14="http://schemas.microsoft.com/office/powerpoint/2010/main" val="26487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6DEBA0-7D0E-414A-95D9-5C2EEB04A2A8}" type="slidenum">
              <a:rPr lang="zh-CN" altLang="en-US" smtClean="0"/>
              <a:t>9</a:t>
            </a:fld>
            <a:endParaRPr lang="zh-CN" altLang="en-US"/>
          </a:p>
        </p:txBody>
      </p:sp>
    </p:spTree>
    <p:extLst>
      <p:ext uri="{BB962C8B-B14F-4D97-AF65-F5344CB8AC3E}">
        <p14:creationId xmlns:p14="http://schemas.microsoft.com/office/powerpoint/2010/main" val="47311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A68D5465-1CB0-6C48-8FDC-C248894059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 y="0"/>
            <a:ext cx="7573739" cy="10285011"/>
          </a:xfrm>
          <a:prstGeom prst="rect">
            <a:avLst/>
          </a:prstGeom>
        </p:spPr>
      </p:pic>
      <p:sp>
        <p:nvSpPr>
          <p:cNvPr id="5" name="矩形 4">
            <a:extLst>
              <a:ext uri="{FF2B5EF4-FFF2-40B4-BE49-F238E27FC236}">
                <a16:creationId xmlns="" xmlns:a16="http://schemas.microsoft.com/office/drawing/2014/main" id="{5A6B6309-8EFD-164C-A520-2A3B690C03CF}"/>
              </a:ext>
            </a:extLst>
          </p:cNvPr>
          <p:cNvSpPr/>
          <p:nvPr/>
        </p:nvSpPr>
        <p:spPr>
          <a:xfrm>
            <a:off x="503237" y="7568406"/>
            <a:ext cx="3262432" cy="707886"/>
          </a:xfrm>
          <a:prstGeom prst="rect">
            <a:avLst/>
          </a:prstGeom>
        </p:spPr>
        <p:txBody>
          <a:bodyPr wrap="none">
            <a:spAutoFit/>
          </a:bodyPr>
          <a:lstStyle/>
          <a:p>
            <a:r>
              <a:rPr lang="zh-CN" altLang="en-US" sz="4000" b="1" dirty="0">
                <a:solidFill>
                  <a:schemeClr val="bg1"/>
                </a:solidFill>
                <a:latin typeface="Source Han Sans CN" panose="020B0500000000000000" pitchFamily="34" charset="-128"/>
                <a:ea typeface="Source Han Sans CN" panose="020B0500000000000000" pitchFamily="34" charset="-128"/>
              </a:rPr>
              <a:t>绿石诉讼资助</a:t>
            </a:r>
          </a:p>
        </p:txBody>
      </p:sp>
      <p:sp>
        <p:nvSpPr>
          <p:cNvPr id="7" name="矩形 6">
            <a:extLst>
              <a:ext uri="{FF2B5EF4-FFF2-40B4-BE49-F238E27FC236}">
                <a16:creationId xmlns="" xmlns:a16="http://schemas.microsoft.com/office/drawing/2014/main" id="{E98774B8-C48A-8D4B-8A0E-58B51CCC9368}"/>
              </a:ext>
            </a:extLst>
          </p:cNvPr>
          <p:cNvSpPr/>
          <p:nvPr/>
        </p:nvSpPr>
        <p:spPr>
          <a:xfrm>
            <a:off x="529221" y="8276292"/>
            <a:ext cx="6374816" cy="579646"/>
          </a:xfrm>
          <a:prstGeom prst="rect">
            <a:avLst/>
          </a:prstGeom>
        </p:spPr>
        <p:txBody>
          <a:bodyPr wrap="square">
            <a:spAutoFit/>
          </a:bodyPr>
          <a:lstStyle/>
          <a:p>
            <a:pPr>
              <a:lnSpc>
                <a:spcPts val="1860"/>
              </a:lnSpc>
            </a:pPr>
            <a:r>
              <a:rPr lang="zh-CN" altLang="en-US" sz="1300" spc="130" dirty="0">
                <a:solidFill>
                  <a:srgbClr val="9F6B3D"/>
                </a:solidFill>
                <a:latin typeface="Source Han Sans CN" panose="020B0500000000000000" pitchFamily="34" charset="-128"/>
                <a:ea typeface="Source Han Sans CN" panose="020B0500000000000000" pitchFamily="34" charset="-128"/>
              </a:rPr>
              <a:t>以诉讼垫资  区域覆盖  资源支持</a:t>
            </a:r>
            <a:endParaRPr lang="en-US" altLang="zh-CN" sz="1300" spc="130" dirty="0">
              <a:solidFill>
                <a:srgbClr val="9F6B3D"/>
              </a:solidFill>
              <a:latin typeface="Source Han Sans CN" panose="020B0500000000000000" pitchFamily="34" charset="-128"/>
              <a:ea typeface="Source Han Sans CN" panose="020B0500000000000000" pitchFamily="34" charset="-128"/>
            </a:endParaRPr>
          </a:p>
          <a:p>
            <a:pPr>
              <a:lnSpc>
                <a:spcPts val="1860"/>
              </a:lnSpc>
            </a:pPr>
            <a:r>
              <a:rPr lang="zh-CN" altLang="en-US" sz="1300" spc="130" dirty="0">
                <a:solidFill>
                  <a:srgbClr val="9F6B3D"/>
                </a:solidFill>
                <a:latin typeface="Source Han Sans CN" panose="020B0500000000000000" pitchFamily="34" charset="-128"/>
                <a:ea typeface="Source Han Sans CN" panose="020B0500000000000000" pitchFamily="34" charset="-128"/>
              </a:rPr>
              <a:t>为您实现胜诉和回款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759E1ED6-4B22-7743-A878-662F58898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555331" cy="10260013"/>
          </a:xfrm>
          <a:prstGeom prst="rect">
            <a:avLst/>
          </a:prstGeom>
        </p:spPr>
      </p:pic>
      <p:sp>
        <p:nvSpPr>
          <p:cNvPr id="6" name="矩形 5">
            <a:extLst>
              <a:ext uri="{FF2B5EF4-FFF2-40B4-BE49-F238E27FC236}">
                <a16:creationId xmlns="" xmlns:a16="http://schemas.microsoft.com/office/drawing/2014/main" id="{D970D721-D7DF-AC40-8AC2-B0F2B97D3CB0}"/>
              </a:ext>
            </a:extLst>
          </p:cNvPr>
          <p:cNvSpPr/>
          <p:nvPr/>
        </p:nvSpPr>
        <p:spPr>
          <a:xfrm>
            <a:off x="427037" y="1340320"/>
            <a:ext cx="1415772" cy="461665"/>
          </a:xfrm>
          <a:prstGeom prst="rect">
            <a:avLst/>
          </a:prstGeom>
        </p:spPr>
        <p:txBody>
          <a:bodyPr wrap="none">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业务流程</a:t>
            </a:r>
          </a:p>
        </p:txBody>
      </p:sp>
      <p:sp>
        <p:nvSpPr>
          <p:cNvPr id="4" name="矩形 3">
            <a:extLst>
              <a:ext uri="{FF2B5EF4-FFF2-40B4-BE49-F238E27FC236}">
                <a16:creationId xmlns="" xmlns:a16="http://schemas.microsoft.com/office/drawing/2014/main" id="{8345EA52-578B-144D-B086-3711FD4A70C7}"/>
              </a:ext>
            </a:extLst>
          </p:cNvPr>
          <p:cNvSpPr/>
          <p:nvPr/>
        </p:nvSpPr>
        <p:spPr>
          <a:xfrm>
            <a:off x="427037" y="2248301"/>
            <a:ext cx="3662363" cy="7019357"/>
          </a:xfrm>
          <a:prstGeom prst="rect">
            <a:avLst/>
          </a:prstGeom>
        </p:spPr>
        <p:txBody>
          <a:bodyPr wrap="square">
            <a:spAutoFit/>
          </a:bodyPr>
          <a:lstStyle/>
          <a:p>
            <a:pPr>
              <a:lnSpc>
                <a:spcPct val="180000"/>
              </a:lnSpc>
            </a:pPr>
            <a:r>
              <a:rPr lang="zh-CN" altLang="en-US" sz="1050" dirty="0">
                <a:latin typeface="Source Han Sans CN" panose="020B0500000000000000" pitchFamily="34" charset="-128"/>
                <a:ea typeface="Source Han Sans CN" panose="020B0500000000000000" pitchFamily="34" charset="-128"/>
              </a:rPr>
              <a:t>（1）保密协议。初步接触、签订保密协议；</a:t>
            </a:r>
          </a:p>
          <a:p>
            <a:pPr>
              <a:lnSpc>
                <a:spcPct val="180000"/>
              </a:lnSpc>
            </a:pPr>
            <a:r>
              <a:rPr lang="zh-CN" altLang="en-US" sz="1050" dirty="0">
                <a:latin typeface="Source Han Sans CN" panose="020B0500000000000000" pitchFamily="34" charset="-128"/>
                <a:ea typeface="Source Han Sans CN" panose="020B0500000000000000" pitchFamily="34" charset="-128"/>
              </a:rPr>
              <a:t>（2）初步评估。介绍案情、提供相关资料、沟通交流、初</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步评估；</a:t>
            </a:r>
          </a:p>
          <a:p>
            <a:pPr>
              <a:lnSpc>
                <a:spcPct val="180000"/>
              </a:lnSpc>
            </a:pPr>
            <a:r>
              <a:rPr lang="zh-CN" altLang="en-US" sz="1050" dirty="0">
                <a:latin typeface="Source Han Sans CN" panose="020B0500000000000000" pitchFamily="34" charset="-128"/>
                <a:ea typeface="Source Han Sans CN" panose="020B0500000000000000" pitchFamily="34" charset="-128"/>
              </a:rPr>
              <a:t>（3）意向书。签订含有排他期的意向书以便展开深入尽职</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调查，框定案件处置和资助安排等基本合作条款；</a:t>
            </a:r>
          </a:p>
          <a:p>
            <a:pPr>
              <a:lnSpc>
                <a:spcPct val="180000"/>
              </a:lnSpc>
            </a:pPr>
            <a:r>
              <a:rPr lang="zh-CN" altLang="en-US" sz="1050" dirty="0">
                <a:latin typeface="Source Han Sans CN" panose="020B0500000000000000" pitchFamily="34" charset="-128"/>
                <a:ea typeface="Source Han Sans CN" panose="020B0500000000000000" pitchFamily="34" charset="-128"/>
              </a:rPr>
              <a:t>（4）尽职调查。调查证据和事实情况、财产线索，同步提</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供资助服务协议条款。必要时需提供一 定数额的押金，</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用于补偿无故放弃/终止合作时已发生的尽调和论的  </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直接费用支出；</a:t>
            </a:r>
          </a:p>
          <a:p>
            <a:pPr>
              <a:lnSpc>
                <a:spcPct val="180000"/>
              </a:lnSpc>
            </a:pPr>
            <a:r>
              <a:rPr lang="zh-CN" altLang="en-US" sz="1050" dirty="0">
                <a:latin typeface="Source Han Sans CN" panose="020B0500000000000000" pitchFamily="34" charset="-128"/>
                <a:ea typeface="Source Han Sans CN" panose="020B0500000000000000" pitchFamily="34" charset="-128"/>
              </a:rPr>
              <a:t>（5）诉讼资助协议。协议列明合作范围、服务内容和权利</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zh-CN" altLang="en-US" sz="1050" dirty="0">
                <a:latin typeface="Source Han Sans CN" panose="020B0500000000000000" pitchFamily="34" charset="-128"/>
                <a:ea typeface="Source Han Sans CN" panose="020B0500000000000000" pitchFamily="34" charset="-128"/>
              </a:rPr>
              <a:t>            义务条款，经双方协商一致签署生效。 如案件败诉或</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未能执行回款，资助资金成本由绿石承担；如案件回</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款或挽回损失，自回款或损失减免额中提取一定比例</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作为报偿；</a:t>
            </a:r>
          </a:p>
          <a:p>
            <a:pPr>
              <a:lnSpc>
                <a:spcPct val="180000"/>
              </a:lnSpc>
            </a:pPr>
            <a:r>
              <a:rPr lang="zh-CN" altLang="en-US" sz="1050" dirty="0">
                <a:latin typeface="Source Han Sans CN" panose="020B0500000000000000" pitchFamily="34" charset="-128"/>
                <a:ea typeface="Source Han Sans CN" panose="020B0500000000000000" pitchFamily="34" charset="-128"/>
              </a:rPr>
              <a:t>（6）保障措施。为案件建立共管账户、特殊目的实体等，</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专门用于资助费用的支付和返还，必要 时提供资助担</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保措施；</a:t>
            </a:r>
          </a:p>
          <a:p>
            <a:pPr>
              <a:lnSpc>
                <a:spcPct val="180000"/>
              </a:lnSpc>
            </a:pPr>
            <a:r>
              <a:rPr lang="zh-CN" altLang="en-US" sz="1050" dirty="0">
                <a:latin typeface="Source Han Sans CN" panose="020B0500000000000000" pitchFamily="34" charset="-128"/>
                <a:ea typeface="Source Han Sans CN" panose="020B0500000000000000" pitchFamily="34" charset="-128"/>
              </a:rPr>
              <a:t>（7）节点付款。按照诉讼节点分期支付案件进展所 需费用，</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zh-CN" altLang="en-US" sz="1050" dirty="0">
                <a:latin typeface="Source Han Sans CN" panose="020B0500000000000000" pitchFamily="34" charset="-128"/>
                <a:ea typeface="Source Han Sans CN" panose="020B0500000000000000" pitchFamily="34" charset="-128"/>
              </a:rPr>
              <a:t>            如保全费、诉讼费、律师费、鉴定/评 估/拍卖费等；</a:t>
            </a:r>
          </a:p>
          <a:p>
            <a:pPr>
              <a:lnSpc>
                <a:spcPct val="180000"/>
              </a:lnSpc>
            </a:pPr>
            <a:r>
              <a:rPr lang="zh-CN" altLang="en-US" sz="1050" dirty="0">
                <a:latin typeface="Source Han Sans CN" panose="020B0500000000000000" pitchFamily="34" charset="-128"/>
                <a:ea typeface="Source Han Sans CN" panose="020B0500000000000000" pitchFamily="34" charset="-128"/>
              </a:rPr>
              <a:t>（8）跟进和沟通。疑难问题会诊，协调资源支持， 并在诉</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zh-CN" altLang="en-US" sz="1050" dirty="0">
                <a:latin typeface="Source Han Sans CN" panose="020B0500000000000000" pitchFamily="34" charset="-128"/>
                <a:ea typeface="Source Han Sans CN" panose="020B0500000000000000" pitchFamily="34" charset="-128"/>
              </a:rPr>
              <a:t>            讼节点</a:t>
            </a: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（财产保全、一审、二审、再审、 执行）时</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zh-CN" altLang="en-US" sz="1050" dirty="0">
                <a:latin typeface="Source Han Sans CN" panose="020B0500000000000000" pitchFamily="34" charset="-128"/>
                <a:ea typeface="Source Han Sans CN" panose="020B0500000000000000" pitchFamily="34" charset="-128"/>
              </a:rPr>
              <a:t>            沟通和更新案情；</a:t>
            </a:r>
          </a:p>
          <a:p>
            <a:pPr>
              <a:lnSpc>
                <a:spcPct val="180000"/>
              </a:lnSpc>
            </a:pPr>
            <a:r>
              <a:rPr lang="zh-CN" altLang="en-US" sz="1050" dirty="0">
                <a:latin typeface="Source Han Sans CN" panose="020B0500000000000000" pitchFamily="34" charset="-128"/>
                <a:ea typeface="Source Han Sans CN" panose="020B0500000000000000" pitchFamily="34" charset="-128"/>
              </a:rPr>
              <a:t>（9）回款和结案。案件回款、兑现约定的报酬比例， 向当</a:t>
            </a:r>
            <a:endParaRPr lang="en-US" altLang="zh-CN" sz="1050" dirty="0">
              <a:latin typeface="Source Han Sans CN" panose="020B0500000000000000" pitchFamily="34" charset="-128"/>
              <a:ea typeface="Source Han Sans CN" panose="020B0500000000000000" pitchFamily="34" charset="-128"/>
            </a:endParaRPr>
          </a:p>
          <a:p>
            <a:pPr>
              <a:lnSpc>
                <a:spcPct val="180000"/>
              </a:lnSpc>
            </a:pPr>
            <a:r>
              <a:rPr lang="en-US" altLang="zh-CN" sz="1050" dirty="0">
                <a:latin typeface="Source Han Sans CN" panose="020B0500000000000000" pitchFamily="34" charset="-128"/>
                <a:ea typeface="Source Han Sans CN" panose="020B0500000000000000" pitchFamily="34" charset="-128"/>
              </a:rPr>
              <a:t>            </a:t>
            </a:r>
            <a:r>
              <a:rPr lang="zh-CN" altLang="en-US" sz="1050" dirty="0">
                <a:latin typeface="Source Han Sans CN" panose="020B0500000000000000" pitchFamily="34" charset="-128"/>
                <a:ea typeface="Source Han Sans CN" panose="020B0500000000000000" pitchFamily="34" charset="-128"/>
              </a:rPr>
              <a:t>事人出具结案报告、风控合规意见和建议。</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A1CCCD20-AAF2-C349-9C69-E7DA0726C3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9" name="矩形 8">
            <a:extLst>
              <a:ext uri="{FF2B5EF4-FFF2-40B4-BE49-F238E27FC236}">
                <a16:creationId xmlns="" xmlns:a16="http://schemas.microsoft.com/office/drawing/2014/main" id="{CABCC99B-4EE4-A04C-92E7-A708CBE0A1EF}"/>
              </a:ext>
            </a:extLst>
          </p:cNvPr>
          <p:cNvSpPr/>
          <p:nvPr/>
        </p:nvSpPr>
        <p:spPr>
          <a:xfrm>
            <a:off x="3543617" y="1300822"/>
            <a:ext cx="2031325" cy="461665"/>
          </a:xfrm>
          <a:prstGeom prst="rect">
            <a:avLst/>
          </a:prstGeom>
        </p:spPr>
        <p:txBody>
          <a:bodyPr wrap="none">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尽职调查事项</a:t>
            </a:r>
          </a:p>
        </p:txBody>
      </p:sp>
      <p:sp>
        <p:nvSpPr>
          <p:cNvPr id="10" name="矩形 9">
            <a:extLst>
              <a:ext uri="{FF2B5EF4-FFF2-40B4-BE49-F238E27FC236}">
                <a16:creationId xmlns="" xmlns:a16="http://schemas.microsoft.com/office/drawing/2014/main" id="{B2967B97-E9A7-9244-BF86-BCA828B9C403}"/>
              </a:ext>
            </a:extLst>
          </p:cNvPr>
          <p:cNvSpPr/>
          <p:nvPr/>
        </p:nvSpPr>
        <p:spPr>
          <a:xfrm>
            <a:off x="3551237" y="1862023"/>
            <a:ext cx="2646878" cy="276999"/>
          </a:xfrm>
          <a:prstGeom prst="rect">
            <a:avLst/>
          </a:prstGeom>
        </p:spPr>
        <p:txBody>
          <a:bodyPr wrap="none">
            <a:spAutoFit/>
          </a:bodyPr>
          <a:lstStyle/>
          <a:p>
            <a:r>
              <a:rPr lang="zh-CN" altLang="en-US" sz="1200" dirty="0">
                <a:solidFill>
                  <a:srgbClr val="B89367"/>
                </a:solidFill>
                <a:latin typeface="Source Han Sans CN" panose="020B0500000000000000" pitchFamily="34" charset="-128"/>
                <a:ea typeface="Source Han Sans CN" panose="020B0500000000000000" pitchFamily="34" charset="-128"/>
              </a:rPr>
              <a:t>诉讼资助通常考察和评估以下方面：</a:t>
            </a:r>
          </a:p>
        </p:txBody>
      </p:sp>
      <p:sp>
        <p:nvSpPr>
          <p:cNvPr id="11" name="矩形 10">
            <a:extLst>
              <a:ext uri="{FF2B5EF4-FFF2-40B4-BE49-F238E27FC236}">
                <a16:creationId xmlns="" xmlns:a16="http://schemas.microsoft.com/office/drawing/2014/main" id="{34A3EF38-BA0D-4B4D-A9F1-DF44A496173D}"/>
              </a:ext>
            </a:extLst>
          </p:cNvPr>
          <p:cNvSpPr/>
          <p:nvPr/>
        </p:nvSpPr>
        <p:spPr>
          <a:xfrm>
            <a:off x="3551237" y="2439952"/>
            <a:ext cx="1600200" cy="1477328"/>
          </a:xfrm>
          <a:prstGeom prst="rect">
            <a:avLst/>
          </a:prstGeom>
        </p:spPr>
        <p:txBody>
          <a:bodyPr wrap="square">
            <a:spAutoFit/>
          </a:bodyPr>
          <a:lstStyle/>
          <a:p>
            <a:pPr>
              <a:lnSpc>
                <a:spcPts val="1840"/>
              </a:lnSpc>
            </a:pPr>
            <a:r>
              <a:rPr lang="zh-CN" altLang="en-US" sz="1050" dirty="0">
                <a:latin typeface="Source Han Sans CN" panose="020B0500000000000000" pitchFamily="34" charset="-128"/>
                <a:ea typeface="Source Han Sans CN" panose="020B0500000000000000" pitchFamily="34" charset="-128"/>
              </a:rPr>
              <a:t>案件类型、案由</a:t>
            </a:r>
          </a:p>
          <a:p>
            <a:pPr>
              <a:lnSpc>
                <a:spcPts val="1840"/>
              </a:lnSpc>
            </a:pPr>
            <a:r>
              <a:rPr lang="zh-CN" altLang="en-US" sz="1050" dirty="0">
                <a:latin typeface="Source Han Sans CN" panose="020B0500000000000000" pitchFamily="34" charset="-128"/>
                <a:ea typeface="Source Han Sans CN" panose="020B0500000000000000" pitchFamily="34" charset="-128"/>
              </a:rPr>
              <a:t>诉讼主张的合理合法性</a:t>
            </a:r>
          </a:p>
          <a:p>
            <a:pPr>
              <a:lnSpc>
                <a:spcPts val="1840"/>
              </a:lnSpc>
            </a:pPr>
            <a:r>
              <a:rPr lang="zh-CN" altLang="en-US" sz="1050" dirty="0">
                <a:latin typeface="Source Han Sans CN" panose="020B0500000000000000" pitchFamily="34" charset="-128"/>
                <a:ea typeface="Source Han Sans CN" panose="020B0500000000000000" pitchFamily="34" charset="-128"/>
              </a:rPr>
              <a:t>诉讼时效、标的</a:t>
            </a:r>
          </a:p>
          <a:p>
            <a:pPr>
              <a:lnSpc>
                <a:spcPts val="1840"/>
              </a:lnSpc>
            </a:pPr>
            <a:r>
              <a:rPr lang="zh-CN" altLang="en-US" sz="1050" dirty="0">
                <a:latin typeface="Source Han Sans CN" panose="020B0500000000000000" pitchFamily="34" charset="-128"/>
                <a:ea typeface="Source Han Sans CN" panose="020B0500000000000000" pitchFamily="34" charset="-128"/>
              </a:rPr>
              <a:t>管辖地</a:t>
            </a:r>
            <a:r>
              <a:rPr lang="en-US" altLang="zh-CN" sz="1050" dirty="0">
                <a:latin typeface="Source Han Sans CN" panose="020B0500000000000000" pitchFamily="34" charset="-128"/>
                <a:ea typeface="Source Han Sans CN" panose="020B0500000000000000" pitchFamily="34" charset="-128"/>
              </a:rPr>
              <a:t/>
            </a:r>
            <a:br>
              <a:rPr lang="en-US" altLang="zh-CN" sz="1050" dirty="0">
                <a:latin typeface="Source Han Sans CN" panose="020B0500000000000000" pitchFamily="34" charset="-128"/>
                <a:ea typeface="Source Han Sans CN" panose="020B0500000000000000" pitchFamily="34" charset="-128"/>
              </a:rPr>
            </a:br>
            <a:r>
              <a:rPr lang="zh-CN" altLang="en-US" sz="1050" dirty="0">
                <a:latin typeface="Source Han Sans CN" panose="020B0500000000000000" pitchFamily="34" charset="-128"/>
                <a:ea typeface="Source Han Sans CN" panose="020B0500000000000000" pitchFamily="34" charset="-128"/>
              </a:rPr>
              <a:t>证据支持情况</a:t>
            </a:r>
          </a:p>
          <a:p>
            <a:pPr>
              <a:lnSpc>
                <a:spcPts val="1840"/>
              </a:lnSpc>
            </a:pPr>
            <a:r>
              <a:rPr lang="zh-CN" altLang="en-US" sz="1050" dirty="0">
                <a:latin typeface="Source Han Sans CN" panose="020B0500000000000000" pitchFamily="34" charset="-128"/>
                <a:ea typeface="Source Han Sans CN" panose="020B0500000000000000" pitchFamily="34" charset="-128"/>
              </a:rPr>
              <a:t>法律和事实风险因素</a:t>
            </a:r>
          </a:p>
        </p:txBody>
      </p:sp>
      <p:sp>
        <p:nvSpPr>
          <p:cNvPr id="12" name="矩形 11">
            <a:extLst>
              <a:ext uri="{FF2B5EF4-FFF2-40B4-BE49-F238E27FC236}">
                <a16:creationId xmlns="" xmlns:a16="http://schemas.microsoft.com/office/drawing/2014/main" id="{D88D42EF-BAC4-FE4A-AE8F-2F775A8D718F}"/>
              </a:ext>
            </a:extLst>
          </p:cNvPr>
          <p:cNvSpPr/>
          <p:nvPr/>
        </p:nvSpPr>
        <p:spPr>
          <a:xfrm>
            <a:off x="5380037" y="2439952"/>
            <a:ext cx="1656824" cy="1246495"/>
          </a:xfrm>
          <a:prstGeom prst="rect">
            <a:avLst/>
          </a:prstGeom>
        </p:spPr>
        <p:txBody>
          <a:bodyPr wrap="square">
            <a:spAutoFit/>
          </a:bodyPr>
          <a:lstStyle/>
          <a:p>
            <a:pPr>
              <a:lnSpc>
                <a:spcPts val="1840"/>
              </a:lnSpc>
            </a:pPr>
            <a:r>
              <a:rPr lang="zh-CN" altLang="en-US" sz="1050" dirty="0">
                <a:latin typeface="Source Han Sans CN" panose="020B0500000000000000" pitchFamily="34" charset="-128"/>
                <a:ea typeface="Source Han Sans CN" panose="020B0500000000000000" pitchFamily="34" charset="-128"/>
              </a:rPr>
              <a:t>损害赔偿范围</a:t>
            </a:r>
          </a:p>
          <a:p>
            <a:pPr>
              <a:lnSpc>
                <a:spcPts val="1840"/>
              </a:lnSpc>
            </a:pPr>
            <a:r>
              <a:rPr lang="zh-CN" altLang="en-US" sz="1050" dirty="0">
                <a:latin typeface="Source Han Sans CN" panose="020B0500000000000000" pitchFamily="34" charset="-128"/>
                <a:ea typeface="Source Han Sans CN" panose="020B0500000000000000" pitchFamily="34" charset="-128"/>
              </a:rPr>
              <a:t>和解的可能性</a:t>
            </a:r>
          </a:p>
          <a:p>
            <a:pPr>
              <a:lnSpc>
                <a:spcPts val="1840"/>
              </a:lnSpc>
            </a:pPr>
            <a:r>
              <a:rPr lang="zh-CN" altLang="en-US" sz="1050" dirty="0">
                <a:latin typeface="Source Han Sans CN" panose="020B0500000000000000" pitchFamily="34" charset="-128"/>
                <a:ea typeface="Source Han Sans CN" panose="020B0500000000000000" pitchFamily="34" charset="-128"/>
              </a:rPr>
              <a:t>需要资助的金额</a:t>
            </a:r>
          </a:p>
          <a:p>
            <a:pPr>
              <a:lnSpc>
                <a:spcPts val="1840"/>
              </a:lnSpc>
            </a:pPr>
            <a:r>
              <a:rPr lang="zh-CN" altLang="en-US" sz="1050" dirty="0">
                <a:latin typeface="Source Han Sans CN" panose="020B0500000000000000" pitchFamily="34" charset="-128"/>
                <a:ea typeface="Source Han Sans CN" panose="020B0500000000000000" pitchFamily="34" charset="-128"/>
              </a:rPr>
              <a:t>结案周期</a:t>
            </a:r>
          </a:p>
          <a:p>
            <a:pPr>
              <a:lnSpc>
                <a:spcPts val="1840"/>
              </a:lnSpc>
            </a:pPr>
            <a:r>
              <a:rPr lang="zh-CN" altLang="en-US" sz="1050" dirty="0">
                <a:latin typeface="Source Han Sans CN" panose="020B0500000000000000" pitchFamily="34" charset="-128"/>
                <a:ea typeface="Source Han Sans CN" panose="020B0500000000000000" pitchFamily="34" charset="-128"/>
              </a:rPr>
              <a:t>被告的实际执行能力</a:t>
            </a:r>
          </a:p>
        </p:txBody>
      </p:sp>
      <p:sp>
        <p:nvSpPr>
          <p:cNvPr id="13" name="矩形 12">
            <a:extLst>
              <a:ext uri="{FF2B5EF4-FFF2-40B4-BE49-F238E27FC236}">
                <a16:creationId xmlns="" xmlns:a16="http://schemas.microsoft.com/office/drawing/2014/main" id="{C9C41CBA-28B2-E54D-ACA9-0D4D957DDDA3}"/>
              </a:ext>
            </a:extLst>
          </p:cNvPr>
          <p:cNvSpPr/>
          <p:nvPr/>
        </p:nvSpPr>
        <p:spPr>
          <a:xfrm>
            <a:off x="3551237" y="4779267"/>
            <a:ext cx="1415772" cy="461665"/>
          </a:xfrm>
          <a:prstGeom prst="rect">
            <a:avLst/>
          </a:prstGeom>
        </p:spPr>
        <p:txBody>
          <a:bodyPr wrap="none">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风险告知</a:t>
            </a:r>
          </a:p>
        </p:txBody>
      </p:sp>
      <p:sp>
        <p:nvSpPr>
          <p:cNvPr id="2" name="矩形 1">
            <a:extLst>
              <a:ext uri="{FF2B5EF4-FFF2-40B4-BE49-F238E27FC236}">
                <a16:creationId xmlns="" xmlns:a16="http://schemas.microsoft.com/office/drawing/2014/main" id="{91FAF4AC-8DBB-3C4A-B448-37AC1B34A77A}"/>
              </a:ext>
            </a:extLst>
          </p:cNvPr>
          <p:cNvSpPr/>
          <p:nvPr/>
        </p:nvSpPr>
        <p:spPr>
          <a:xfrm>
            <a:off x="3590398" y="5608789"/>
            <a:ext cx="3522663" cy="2758447"/>
          </a:xfrm>
          <a:prstGeom prst="rect">
            <a:avLst/>
          </a:prstGeom>
        </p:spPr>
        <p:txBody>
          <a:bodyPr wrap="square">
            <a:spAutoFit/>
          </a:bodyPr>
          <a:lstStyle/>
          <a:p>
            <a:pPr>
              <a:lnSpc>
                <a:spcPct val="150000"/>
              </a:lnSpc>
            </a:pPr>
            <a:r>
              <a:rPr lang="zh-CN" altLang="en-US" sz="1050" dirty="0">
                <a:latin typeface="Source Han Sans CN" panose="020B0500000000000000" pitchFamily="34" charset="-128"/>
                <a:ea typeface="Source Han Sans CN" panose="020B0500000000000000" pitchFamily="34" charset="-128"/>
              </a:rPr>
              <a:t>诉讼有败诉、执行难等潜在风险。我们 所提供的服务并不改变案件的基本事实、 证据情况或对方当事人的偿付能力。尽管将与律师、律所及专业人士紧密合作并向客 户提供优质资源和诉讼资助，绿石不直接从事 《律师法》规定的执业律师法律服务，也不对案件结果提供任何承诺或保证。 </a:t>
            </a:r>
          </a:p>
          <a:p>
            <a:pPr>
              <a:lnSpc>
                <a:spcPct val="150000"/>
              </a:lnSpc>
            </a:pPr>
            <a:endParaRPr lang="zh-CN" altLang="en-US" sz="1050" dirty="0">
              <a:latin typeface="Source Han Sans CN" panose="020B0500000000000000" pitchFamily="34" charset="-128"/>
              <a:ea typeface="Source Han Sans CN" panose="020B0500000000000000" pitchFamily="34" charset="-128"/>
            </a:endParaRPr>
          </a:p>
          <a:p>
            <a:pPr>
              <a:lnSpc>
                <a:spcPct val="150000"/>
              </a:lnSpc>
            </a:pPr>
            <a:r>
              <a:rPr lang="zh-CN" altLang="en-US" sz="1050" dirty="0">
                <a:latin typeface="Source Han Sans CN" panose="020B0500000000000000" pitchFamily="34" charset="-128"/>
                <a:ea typeface="Source Han Sans CN" panose="020B0500000000000000" pitchFamily="34" charset="-128"/>
              </a:rPr>
              <a:t>绿石保留在以下情况单方终止合作协议的权利：</a:t>
            </a:r>
          </a:p>
          <a:p>
            <a:pPr>
              <a:lnSpc>
                <a:spcPct val="150000"/>
              </a:lnSpc>
            </a:pPr>
            <a:r>
              <a:rPr lang="zh-CN" altLang="en-US" sz="1050" dirty="0">
                <a:latin typeface="Source Han Sans CN" panose="020B0500000000000000" pitchFamily="34" charset="-128"/>
                <a:ea typeface="Source Han Sans CN" panose="020B0500000000000000" pitchFamily="34" charset="-128"/>
              </a:rPr>
              <a:t>(1) 欺诈；</a:t>
            </a:r>
          </a:p>
          <a:p>
            <a:pPr>
              <a:lnSpc>
                <a:spcPct val="150000"/>
              </a:lnSpc>
            </a:pPr>
            <a:r>
              <a:rPr lang="zh-CN" altLang="en-US" sz="1050" dirty="0">
                <a:latin typeface="Source Han Sans CN" panose="020B0500000000000000" pitchFamily="34" charset="-128"/>
                <a:ea typeface="Source Han Sans CN" panose="020B0500000000000000" pitchFamily="34" charset="-128"/>
              </a:rPr>
              <a:t>(2) 虚假陈述或重大误导；</a:t>
            </a:r>
          </a:p>
          <a:p>
            <a:pPr>
              <a:lnSpc>
                <a:spcPct val="150000"/>
              </a:lnSpc>
            </a:pPr>
            <a:r>
              <a:rPr lang="zh-CN" altLang="en-US" sz="1050" dirty="0">
                <a:latin typeface="Source Han Sans CN" panose="020B0500000000000000" pitchFamily="34" charset="-128"/>
                <a:ea typeface="Source Han Sans CN" panose="020B0500000000000000" pitchFamily="34" charset="-128"/>
              </a:rPr>
              <a:t>(3) 预期诉讼回报将不足以覆盖前期垫资费用。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 xmlns:a16="http://schemas.microsoft.com/office/drawing/2014/main" id="{04A29984-1BD6-E246-AC2C-B9828423B8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4" name="矩形 3">
            <a:extLst>
              <a:ext uri="{FF2B5EF4-FFF2-40B4-BE49-F238E27FC236}">
                <a16:creationId xmlns="" xmlns:a16="http://schemas.microsoft.com/office/drawing/2014/main" id="{0B999A99-FED8-A24E-8ECA-BBE74F29FCDB}"/>
              </a:ext>
            </a:extLst>
          </p:cNvPr>
          <p:cNvSpPr/>
          <p:nvPr/>
        </p:nvSpPr>
        <p:spPr>
          <a:xfrm>
            <a:off x="427037" y="1581480"/>
            <a:ext cx="1415772" cy="461665"/>
          </a:xfrm>
          <a:prstGeom prst="rect">
            <a:avLst/>
          </a:prstGeom>
        </p:spPr>
        <p:txBody>
          <a:bodyPr wrap="none">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顶级团队</a:t>
            </a:r>
          </a:p>
        </p:txBody>
      </p:sp>
      <p:sp>
        <p:nvSpPr>
          <p:cNvPr id="2" name="矩形 1">
            <a:extLst>
              <a:ext uri="{FF2B5EF4-FFF2-40B4-BE49-F238E27FC236}">
                <a16:creationId xmlns="" xmlns:a16="http://schemas.microsoft.com/office/drawing/2014/main" id="{EB1D68CE-0E21-8D44-AABD-239450F2FBA9}"/>
              </a:ext>
            </a:extLst>
          </p:cNvPr>
          <p:cNvSpPr/>
          <p:nvPr/>
        </p:nvSpPr>
        <p:spPr>
          <a:xfrm>
            <a:off x="460374" y="2310606"/>
            <a:ext cx="7146924" cy="276999"/>
          </a:xfrm>
          <a:prstGeom prst="rect">
            <a:avLst/>
          </a:prstGeom>
        </p:spPr>
        <p:txBody>
          <a:bodyPr wrap="square">
            <a:spAutoFit/>
          </a:bodyPr>
          <a:lstStyle/>
          <a:p>
            <a:r>
              <a:rPr lang="zh-CN" altLang="en-US" sz="1200" dirty="0">
                <a:solidFill>
                  <a:srgbClr val="B89367"/>
                </a:solidFill>
                <a:latin typeface="Source Han Sans CN" panose="020B0500000000000000" pitchFamily="34" charset="-128"/>
                <a:ea typeface="Source Han Sans CN" panose="020B0500000000000000" pitchFamily="34" charset="-128"/>
              </a:rPr>
              <a:t>绿石与一流的专家、律师、顾问合作，在客户与顶尖团队间搭建桥梁</a:t>
            </a:r>
          </a:p>
        </p:txBody>
      </p:sp>
      <p:sp>
        <p:nvSpPr>
          <p:cNvPr id="3" name="矩形 2">
            <a:extLst>
              <a:ext uri="{FF2B5EF4-FFF2-40B4-BE49-F238E27FC236}">
                <a16:creationId xmlns="" xmlns:a16="http://schemas.microsoft.com/office/drawing/2014/main" id="{BCE87C97-4F54-054F-AFAC-9B555CD493EA}"/>
              </a:ext>
            </a:extLst>
          </p:cNvPr>
          <p:cNvSpPr/>
          <p:nvPr/>
        </p:nvSpPr>
        <p:spPr>
          <a:xfrm>
            <a:off x="460374" y="2856706"/>
            <a:ext cx="3778250" cy="2031325"/>
          </a:xfrm>
          <a:prstGeom prst="rect">
            <a:avLst/>
          </a:prstGeom>
        </p:spPr>
        <p:txBody>
          <a:bodyPr>
            <a:spAutoFit/>
          </a:bodyPr>
          <a:lstStyle/>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资深诉讼律师</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律所专业部门负责人</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公司法务总监</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离职司法工作人员</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国际仲裁专家律师</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破产重整、清算专业团队</a:t>
            </a:r>
          </a:p>
        </p:txBody>
      </p:sp>
      <p:sp>
        <p:nvSpPr>
          <p:cNvPr id="7" name="矩形 6">
            <a:extLst>
              <a:ext uri="{FF2B5EF4-FFF2-40B4-BE49-F238E27FC236}">
                <a16:creationId xmlns="" xmlns:a16="http://schemas.microsoft.com/office/drawing/2014/main" id="{3AF8724B-3240-114F-B7BB-2566158B0B86}"/>
              </a:ext>
            </a:extLst>
          </p:cNvPr>
          <p:cNvSpPr/>
          <p:nvPr/>
        </p:nvSpPr>
        <p:spPr>
          <a:xfrm>
            <a:off x="2807701" y="2856706"/>
            <a:ext cx="3778250" cy="2031325"/>
          </a:xfrm>
          <a:prstGeom prst="rect">
            <a:avLst/>
          </a:prstGeom>
        </p:spPr>
        <p:txBody>
          <a:bodyPr>
            <a:spAutoFit/>
          </a:bodyPr>
          <a:lstStyle/>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法学专家、知名高校教授</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投行、金融资深人士</a:t>
            </a:r>
          </a:p>
          <a:p>
            <a:pPr>
              <a:lnSpc>
                <a:spcPct val="20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  财会、税务专业团队</a:t>
            </a:r>
          </a:p>
          <a:p>
            <a:pPr>
              <a:lnSpc>
                <a:spcPct val="200000"/>
              </a:lnSpc>
            </a:pPr>
            <a:r>
              <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rPr>
              <a:t>-  </a:t>
            </a: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领先的知识产权、海事海商、建筑工程、矿业能源、文化传</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00000"/>
              </a:lnSpc>
            </a:pPr>
            <a:r>
              <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rPr>
              <a:t>    </a:t>
            </a: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媒、环境保护、 医疗健康、反垄断、侵权赔偿等各专业领域</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00000"/>
              </a:lnSpc>
            </a:pPr>
            <a:r>
              <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rPr>
              <a:t>    </a:t>
            </a: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的学科带头人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3100" y="9144000"/>
            <a:ext cx="6197600" cy="304800"/>
          </a:xfrm>
          <a:prstGeom prst="rect">
            <a:avLst/>
          </a:prstGeom>
          <a:noFill/>
        </p:spPr>
        <p:txBody>
          <a:bodyPr wrap="none" lIns="0" tIns="0" rIns="0" rtlCol="0">
            <a:spAutoFit/>
          </a:bodyPr>
          <a:lstStyle/>
          <a:p>
            <a:pPr>
              <a:lnSpc>
                <a:spcPts val="1000"/>
              </a:lnSpc>
              <a:tabLst/>
            </a:pPr>
            <a:r>
              <a:rPr lang="en-US" altLang="zh-CN" sz="900" dirty="0">
                <a:solidFill>
                  <a:srgbClr val="FFFFFF"/>
                </a:solidFill>
                <a:latin typeface="Times New Roman" pitchFamily="18" charset="0"/>
                <a:cs typeface="Times New Roman" pitchFamily="18" charset="0"/>
              </a:rPr>
              <a:t>©</a:t>
            </a:r>
            <a:r>
              <a:rPr lang="en-US" altLang="zh-CN" sz="900" dirty="0">
                <a:solidFill>
                  <a:srgbClr val="FFFFFF"/>
                </a:solidFill>
                <a:latin typeface="微软雅黑" pitchFamily="18" charset="0"/>
                <a:cs typeface="微软雅黑" pitchFamily="18" charset="0"/>
              </a:rPr>
              <a:t>2018</a:t>
            </a:r>
            <a:r>
              <a:rPr lang="en-US" altLang="zh-CN" sz="900" dirty="0">
                <a:latin typeface="Times New Roman" pitchFamily="18" charset="0"/>
                <a:cs typeface="Times New Roman" pitchFamily="18" charset="0"/>
              </a:rPr>
              <a:t> </a:t>
            </a:r>
            <a:r>
              <a:rPr lang="en-US" altLang="zh-CN" sz="900" dirty="0">
                <a:solidFill>
                  <a:srgbClr val="FFFFFF"/>
                </a:solidFill>
                <a:latin typeface="微软雅黑" pitchFamily="18" charset="0"/>
                <a:cs typeface="微软雅黑" pitchFamily="18" charset="0"/>
              </a:rPr>
              <a:t>Dentons.</a:t>
            </a:r>
            <a:r>
              <a:rPr lang="en-US" altLang="zh-CN" sz="900" dirty="0">
                <a:latin typeface="Times New Roman" pitchFamily="18" charset="0"/>
                <a:cs typeface="Times New Roman" pitchFamily="18" charset="0"/>
              </a:rPr>
              <a:t> </a:t>
            </a:r>
            <a:r>
              <a:rPr lang="en-US" altLang="zh-CN" sz="900" dirty="0">
                <a:solidFill>
                  <a:srgbClr val="FFFFFF"/>
                </a:solidFill>
                <a:latin typeface="微软雅黑" pitchFamily="18" charset="0"/>
                <a:cs typeface="微软雅黑" pitchFamily="18" charset="0"/>
              </a:rPr>
              <a:t>大成是一家通过其成员律所和联盟机构向全球范围的客户提供法律服务的全球法律执业机构。此文件未包</a:t>
            </a:r>
          </a:p>
          <a:p>
            <a:pPr>
              <a:lnSpc>
                <a:spcPts val="1400"/>
              </a:lnSpc>
              <a:tabLst/>
            </a:pPr>
            <a:r>
              <a:rPr lang="en-US" altLang="zh-CN" sz="900" dirty="0">
                <a:solidFill>
                  <a:srgbClr val="FFFFFF"/>
                </a:solidFill>
                <a:latin typeface="微软雅黑" pitchFamily="18" charset="0"/>
                <a:cs typeface="微软雅黑" pitchFamily="18" charset="0"/>
              </a:rPr>
              <a:t>含提供法律或其它咨询建议的意图，请勿根据文件内容采取或不采取行动。如需查看法律声明，请访问dentons.com。</a:t>
            </a:r>
          </a:p>
        </p:txBody>
      </p:sp>
      <p:pic>
        <p:nvPicPr>
          <p:cNvPr id="5" name="图片 4">
            <a:extLst>
              <a:ext uri="{FF2B5EF4-FFF2-40B4-BE49-F238E27FC236}">
                <a16:creationId xmlns="" xmlns:a16="http://schemas.microsoft.com/office/drawing/2014/main" id="{085F21A1-252A-9B41-B1D6-B0B90F1F42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3" name="矩形 2">
            <a:extLst>
              <a:ext uri="{FF2B5EF4-FFF2-40B4-BE49-F238E27FC236}">
                <a16:creationId xmlns="" xmlns:a16="http://schemas.microsoft.com/office/drawing/2014/main" id="{80E1AD71-CFC4-BB4E-803C-B0F412631473}"/>
              </a:ext>
            </a:extLst>
          </p:cNvPr>
          <p:cNvSpPr/>
          <p:nvPr/>
        </p:nvSpPr>
        <p:spPr>
          <a:xfrm>
            <a:off x="3317372" y="8140995"/>
            <a:ext cx="3967665" cy="1304203"/>
          </a:xfrm>
          <a:prstGeom prst="rect">
            <a:avLst/>
          </a:prstGeom>
        </p:spPr>
        <p:txBody>
          <a:bodyPr wrap="square">
            <a:spAutoFit/>
          </a:bodyPr>
          <a:lstStyle/>
          <a:p>
            <a:pPr>
              <a:lnSpc>
                <a:spcPct val="150000"/>
              </a:lnSpc>
            </a:pPr>
            <a:r>
              <a:rPr lang="zh-CN" altLang="en-US" sz="1050" dirty="0">
                <a:solidFill>
                  <a:schemeClr val="bg1"/>
                </a:solidFill>
                <a:latin typeface="Source Han Sans CN Normal" panose="020B0400000000000000" pitchFamily="34" charset="-128"/>
                <a:ea typeface="Source Han Sans CN Normal" panose="020B0400000000000000" pitchFamily="34" charset="-128"/>
              </a:rPr>
              <a:t>绿石根植于中国蓬勃生长的法律服务市场，致力成为国际领先的诉讼资助和法律资源服务提供商。我们以响应客户需求为第一要旨，所提供的不仅是费用资金。我们对案件项目详细分析、深入调查、专业评判， 为客户带来深度、创新解决方案，平衡司法救济成本，提供法律风险管控和顾问咨询，专业引领，成就赢家！</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70D94F61-D03F-B949-A57D-A31DD77849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2" name="TextBox 1"/>
          <p:cNvSpPr txBox="1"/>
          <p:nvPr/>
        </p:nvSpPr>
        <p:spPr>
          <a:xfrm>
            <a:off x="673100" y="9144000"/>
            <a:ext cx="6197600" cy="304800"/>
          </a:xfrm>
          <a:prstGeom prst="rect">
            <a:avLst/>
          </a:prstGeom>
          <a:noFill/>
        </p:spPr>
        <p:txBody>
          <a:bodyPr wrap="none" lIns="0" tIns="0" rIns="0" rtlCol="0">
            <a:spAutoFit/>
          </a:bodyPr>
          <a:lstStyle/>
          <a:p>
            <a:pPr>
              <a:lnSpc>
                <a:spcPts val="1000"/>
              </a:lnSpc>
              <a:tabLst/>
            </a:pPr>
            <a:r>
              <a:rPr lang="en-US" altLang="zh-CN" sz="900" dirty="0">
                <a:solidFill>
                  <a:srgbClr val="FFFFFF"/>
                </a:solidFill>
                <a:latin typeface="Times New Roman" pitchFamily="18" charset="0"/>
                <a:cs typeface="Times New Roman" pitchFamily="18" charset="0"/>
              </a:rPr>
              <a:t>©</a:t>
            </a:r>
            <a:r>
              <a:rPr lang="en-US" altLang="zh-CN" sz="900" dirty="0">
                <a:solidFill>
                  <a:srgbClr val="FFFFFF"/>
                </a:solidFill>
                <a:latin typeface="微软雅黑" pitchFamily="18" charset="0"/>
                <a:cs typeface="微软雅黑" pitchFamily="18" charset="0"/>
              </a:rPr>
              <a:t>2018</a:t>
            </a:r>
            <a:r>
              <a:rPr lang="en-US" altLang="zh-CN" sz="900" dirty="0">
                <a:latin typeface="Times New Roman" pitchFamily="18" charset="0"/>
                <a:cs typeface="Times New Roman" pitchFamily="18" charset="0"/>
              </a:rPr>
              <a:t> </a:t>
            </a:r>
            <a:r>
              <a:rPr lang="en-US" altLang="zh-CN" sz="900" dirty="0">
                <a:solidFill>
                  <a:srgbClr val="FFFFFF"/>
                </a:solidFill>
                <a:latin typeface="微软雅黑" pitchFamily="18" charset="0"/>
                <a:cs typeface="微软雅黑" pitchFamily="18" charset="0"/>
              </a:rPr>
              <a:t>Dentons.</a:t>
            </a:r>
            <a:r>
              <a:rPr lang="en-US" altLang="zh-CN" sz="900" dirty="0">
                <a:latin typeface="Times New Roman" pitchFamily="18" charset="0"/>
                <a:cs typeface="Times New Roman" pitchFamily="18" charset="0"/>
              </a:rPr>
              <a:t> </a:t>
            </a:r>
            <a:r>
              <a:rPr lang="en-US" altLang="zh-CN" sz="900" dirty="0">
                <a:solidFill>
                  <a:srgbClr val="FFFFFF"/>
                </a:solidFill>
                <a:latin typeface="微软雅黑" pitchFamily="18" charset="0"/>
                <a:cs typeface="微软雅黑" pitchFamily="18" charset="0"/>
              </a:rPr>
              <a:t>大成是一家通过其成员律所和联盟机构向全球范围的客户提供法律服务的全球法律执业机构。此文件未包</a:t>
            </a:r>
          </a:p>
          <a:p>
            <a:pPr>
              <a:lnSpc>
                <a:spcPts val="1400"/>
              </a:lnSpc>
              <a:tabLst/>
            </a:pPr>
            <a:r>
              <a:rPr lang="en-US" altLang="zh-CN" sz="900" dirty="0">
                <a:solidFill>
                  <a:srgbClr val="FFFFFF"/>
                </a:solidFill>
                <a:latin typeface="微软雅黑" pitchFamily="18" charset="0"/>
                <a:cs typeface="微软雅黑" pitchFamily="18" charset="0"/>
              </a:rPr>
              <a:t>含提供法律或其它咨询建议的意图，请勿根据文件内容采取或不采取行动。如需查看法律声明，请访问dentons.com。</a:t>
            </a:r>
          </a:p>
        </p:txBody>
      </p:sp>
      <p:sp>
        <p:nvSpPr>
          <p:cNvPr id="5" name="矩形 4">
            <a:extLst>
              <a:ext uri="{FF2B5EF4-FFF2-40B4-BE49-F238E27FC236}">
                <a16:creationId xmlns="" xmlns:a16="http://schemas.microsoft.com/office/drawing/2014/main" id="{AEF90F68-C79D-044B-827F-B054F6070A29}"/>
              </a:ext>
            </a:extLst>
          </p:cNvPr>
          <p:cNvSpPr/>
          <p:nvPr/>
        </p:nvSpPr>
        <p:spPr>
          <a:xfrm>
            <a:off x="1312408" y="9169568"/>
            <a:ext cx="2608406" cy="415498"/>
          </a:xfrm>
          <a:prstGeom prst="rect">
            <a:avLst/>
          </a:prstGeom>
        </p:spPr>
        <p:txBody>
          <a:bodyPr wrap="square">
            <a:spAutoFit/>
          </a:bodyPr>
          <a:lstStyle/>
          <a:p>
            <a:r>
              <a:rPr lang="zh-CN" altLang="en-US" sz="1050" dirty="0">
                <a:latin typeface="Source Han Sans CN Normal" panose="020B0400000000000000" pitchFamily="34" charset="-128"/>
                <a:ea typeface="Source Han Sans CN Normal" panose="020B0400000000000000" pitchFamily="34" charset="-128"/>
              </a:rPr>
              <a:t>电话</a:t>
            </a:r>
            <a:r>
              <a:rPr lang="zh-CN" altLang="en-US" sz="1050" dirty="0" smtClean="0">
                <a:latin typeface="Source Han Sans CN Normal" panose="020B0400000000000000" pitchFamily="34" charset="-128"/>
                <a:ea typeface="Source Han Sans CN Normal" panose="020B0400000000000000" pitchFamily="34" charset="-128"/>
              </a:rPr>
              <a:t>：</a:t>
            </a:r>
            <a:r>
              <a:rPr lang="en-US" altLang="zh-CN" sz="1050" dirty="0" smtClean="0">
                <a:latin typeface="Source Han Sans CN Normal" panose="020B0400000000000000" pitchFamily="34" charset="-128"/>
                <a:ea typeface="Source Han Sans CN Normal" panose="020B0400000000000000" pitchFamily="34" charset="-128"/>
              </a:rPr>
              <a:t>86 10 8075 8946</a:t>
            </a:r>
            <a:endParaRPr lang="zh-CN" altLang="en-US" sz="1050" dirty="0">
              <a:latin typeface="Source Han Sans CN Normal" panose="020B0400000000000000" pitchFamily="34" charset="-128"/>
              <a:ea typeface="Source Han Sans CN Normal" panose="020B0400000000000000" pitchFamily="34" charset="-128"/>
            </a:endParaRPr>
          </a:p>
          <a:p>
            <a:r>
              <a:rPr lang="zh-CN" altLang="en-US" sz="1050" dirty="0">
                <a:latin typeface="Source Han Sans CN Normal" panose="020B0400000000000000" pitchFamily="34" charset="-128"/>
                <a:ea typeface="Source Han Sans CN Normal" panose="020B0400000000000000" pitchFamily="34" charset="-128"/>
              </a:rPr>
              <a:t>邮箱</a:t>
            </a:r>
            <a:r>
              <a:rPr lang="zh-CN" altLang="en-US" sz="1050" dirty="0" smtClean="0">
                <a:latin typeface="Source Han Sans CN Normal" panose="020B0400000000000000" pitchFamily="34" charset="-128"/>
                <a:ea typeface="Source Han Sans CN Normal" panose="020B0400000000000000" pitchFamily="34" charset="-128"/>
              </a:rPr>
              <a:t>：</a:t>
            </a:r>
            <a:r>
              <a:rPr lang="en-US" altLang="zh-CN" sz="1050" dirty="0" err="1" smtClean="0">
                <a:latin typeface="Source Han Sans CN Normal" panose="020B0400000000000000" pitchFamily="34" charset="-128"/>
                <a:ea typeface="Source Han Sans CN Normal" panose="020B0400000000000000" pitchFamily="34" charset="-128"/>
              </a:rPr>
              <a:t>yingjin.chen</a:t>
            </a:r>
            <a:r>
              <a:rPr lang="zh-CN" altLang="en-US" sz="1050" dirty="0" smtClean="0">
                <a:latin typeface="Source Han Sans CN Normal" panose="020B0400000000000000" pitchFamily="34" charset="-128"/>
                <a:ea typeface="Source Han Sans CN Normal" panose="020B0400000000000000" pitchFamily="34" charset="-128"/>
              </a:rPr>
              <a:t>@</a:t>
            </a:r>
            <a:r>
              <a:rPr lang="en-US" altLang="zh-CN" sz="1050" dirty="0" smtClean="0">
                <a:latin typeface="Source Han Sans CN Normal" panose="020B0400000000000000" pitchFamily="34" charset="-128"/>
                <a:ea typeface="Source Han Sans CN Normal" panose="020B0400000000000000" pitchFamily="34" charset="-128"/>
              </a:rPr>
              <a:t>green-stone</a:t>
            </a:r>
            <a:r>
              <a:rPr lang="zh-CN" altLang="en-US" sz="1050" dirty="0">
                <a:latin typeface="Source Han Sans CN Normal" panose="020B0400000000000000" pitchFamily="34" charset="-128"/>
                <a:ea typeface="Source Han Sans CN Normal" panose="020B0400000000000000" pitchFamily="34" charset="-128"/>
              </a:rPr>
              <a:t>.</a:t>
            </a:r>
            <a:r>
              <a:rPr lang="zh-CN" altLang="en-US" sz="1050" dirty="0" smtClean="0">
                <a:latin typeface="Source Han Sans CN Normal" panose="020B0400000000000000" pitchFamily="34" charset="-128"/>
                <a:ea typeface="Source Han Sans CN Normal" panose="020B0400000000000000" pitchFamily="34" charset="-128"/>
              </a:rPr>
              <a:t>c</a:t>
            </a:r>
            <a:r>
              <a:rPr lang="en-US" altLang="zh-CN" sz="1050" dirty="0" smtClean="0">
                <a:latin typeface="Source Han Sans CN Normal" panose="020B0400000000000000" pitchFamily="34" charset="-128"/>
                <a:ea typeface="Source Han Sans CN Normal" panose="020B0400000000000000" pitchFamily="34" charset="-128"/>
              </a:rPr>
              <a:t>n</a:t>
            </a:r>
            <a:endParaRPr lang="zh-CN" altLang="en-US" sz="1050" dirty="0">
              <a:latin typeface="Source Han Sans CN Normal" panose="020B0400000000000000" pitchFamily="34" charset="-128"/>
              <a:ea typeface="Source Han Sans CN Normal" panose="020B0400000000000000" pitchFamily="34" charset="-128"/>
            </a:endParaRPr>
          </a:p>
        </p:txBody>
      </p:sp>
      <p:sp>
        <p:nvSpPr>
          <p:cNvPr id="6" name="矩形 5">
            <a:extLst>
              <a:ext uri="{FF2B5EF4-FFF2-40B4-BE49-F238E27FC236}">
                <a16:creationId xmlns="" xmlns:a16="http://schemas.microsoft.com/office/drawing/2014/main" id="{EF65DC92-1556-B84D-A579-5E02F5898E03}"/>
              </a:ext>
            </a:extLst>
          </p:cNvPr>
          <p:cNvSpPr/>
          <p:nvPr/>
        </p:nvSpPr>
        <p:spPr>
          <a:xfrm>
            <a:off x="1312408" y="8991599"/>
            <a:ext cx="2608406"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横琴绿石赢盛企业管理中心（有限合伙）</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232" y="8953500"/>
            <a:ext cx="685800" cy="685800"/>
          </a:xfrm>
          <a:prstGeom prst="rect">
            <a:avLst/>
          </a:prstGeom>
        </p:spPr>
      </p:pic>
    </p:spTree>
    <p:extLst>
      <p:ext uri="{BB962C8B-B14F-4D97-AF65-F5344CB8AC3E}">
        <p14:creationId xmlns:p14="http://schemas.microsoft.com/office/powerpoint/2010/main" val="277400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BC368A8-A175-474A-9682-AC9B81C12A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4" name="矩形 3">
            <a:extLst>
              <a:ext uri="{FF2B5EF4-FFF2-40B4-BE49-F238E27FC236}">
                <a16:creationId xmlns="" xmlns:a16="http://schemas.microsoft.com/office/drawing/2014/main" id="{EAFB015A-E6B5-FC47-9DFC-E621D4579A88}"/>
              </a:ext>
            </a:extLst>
          </p:cNvPr>
          <p:cNvSpPr/>
          <p:nvPr/>
        </p:nvSpPr>
        <p:spPr>
          <a:xfrm>
            <a:off x="427037" y="2386806"/>
            <a:ext cx="2031325" cy="461665"/>
          </a:xfrm>
          <a:prstGeom prst="rect">
            <a:avLst/>
          </a:prstGeom>
        </p:spPr>
        <p:txBody>
          <a:bodyPr wrap="none">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关于诉讼资助</a:t>
            </a:r>
          </a:p>
        </p:txBody>
      </p:sp>
      <p:sp>
        <p:nvSpPr>
          <p:cNvPr id="5" name="矩形 4">
            <a:extLst>
              <a:ext uri="{FF2B5EF4-FFF2-40B4-BE49-F238E27FC236}">
                <a16:creationId xmlns="" xmlns:a16="http://schemas.microsoft.com/office/drawing/2014/main" id="{39113B25-DDE7-CB40-A168-95B507F67C6F}"/>
              </a:ext>
            </a:extLst>
          </p:cNvPr>
          <p:cNvSpPr/>
          <p:nvPr/>
        </p:nvSpPr>
        <p:spPr>
          <a:xfrm>
            <a:off x="427037" y="2848471"/>
            <a:ext cx="4937124" cy="369332"/>
          </a:xfrm>
          <a:prstGeom prst="rect">
            <a:avLst/>
          </a:prstGeom>
        </p:spPr>
        <p:txBody>
          <a:bodyPr wrap="square">
            <a:spAutoFit/>
          </a:bodyPr>
          <a:lstStyle/>
          <a:p>
            <a:r>
              <a:rPr lang="zh-CN" altLang="en-US" dirty="0">
                <a:solidFill>
                  <a:schemeClr val="tx1">
                    <a:lumMod val="75000"/>
                    <a:lumOff val="25000"/>
                  </a:schemeClr>
                </a:solidFill>
              </a:rPr>
              <a:t>ABOUT LITIGATION FUNDING</a:t>
            </a:r>
          </a:p>
        </p:txBody>
      </p:sp>
      <p:sp>
        <p:nvSpPr>
          <p:cNvPr id="6" name="矩形 5">
            <a:extLst>
              <a:ext uri="{FF2B5EF4-FFF2-40B4-BE49-F238E27FC236}">
                <a16:creationId xmlns="" xmlns:a16="http://schemas.microsoft.com/office/drawing/2014/main" id="{22CEB1AB-0AF0-6E4F-A693-5B1BD10855CA}"/>
              </a:ext>
            </a:extLst>
          </p:cNvPr>
          <p:cNvSpPr/>
          <p:nvPr/>
        </p:nvSpPr>
        <p:spPr>
          <a:xfrm>
            <a:off x="482139" y="4256725"/>
            <a:ext cx="6595395" cy="1693074"/>
          </a:xfrm>
          <a:prstGeom prst="rect">
            <a:avLst/>
          </a:prstGeom>
        </p:spPr>
        <p:txBody>
          <a:bodyPr wrap="square" tIns="46800" bIns="144000">
            <a:spAutoFit/>
          </a:bodyPr>
          <a:lstStyle/>
          <a:p>
            <a:pPr>
              <a:lnSpc>
                <a:spcPts val="1280"/>
              </a:lnSpc>
            </a:pPr>
            <a:r>
              <a:rPr lang="zh-CN" altLang="en-US" sz="900" dirty="0"/>
              <a:t> </a:t>
            </a:r>
            <a:r>
              <a:rPr lang="en-US" altLang="zh-CN" sz="900" dirty="0"/>
              <a:t>          </a:t>
            </a:r>
            <a:r>
              <a:rPr lang="zh-CN" altLang="en-US" sz="1050" dirty="0"/>
              <a:t>绿石诉讼资助通过专业能力和执行力，在争议解决中提供相关资源和费用方面的帮助，来释放诉权的潜在价值。已有越来越多的财富500强公司、企业和个人从该模式中受益，日益成为民商事诉讼、仲裁、执行领域的主流趋势。</a:t>
            </a:r>
          </a:p>
          <a:p>
            <a:pPr>
              <a:lnSpc>
                <a:spcPts val="1280"/>
              </a:lnSpc>
            </a:pPr>
            <a:endParaRPr lang="zh-CN" altLang="en-US" sz="1050" dirty="0"/>
          </a:p>
          <a:p>
            <a:pPr>
              <a:lnSpc>
                <a:spcPts val="1280"/>
              </a:lnSpc>
            </a:pPr>
            <a:r>
              <a:rPr lang="zh-Hans" altLang="en-US" sz="1050" dirty="0"/>
              <a:t>          </a:t>
            </a:r>
            <a:r>
              <a:rPr lang="zh-CN" altLang="en-US" sz="1050" dirty="0"/>
              <a:t>争议解决所涉及的专业门槛高、诉讼周期长，应收款长期挂账，甚至最终超过诉讼时效而不得不予以核销，严重影响现金流周转。当事人对律师行业和司法体系的生疏也导致具有诉权的主张被推迟或被迫放弃追索。</a:t>
            </a:r>
          </a:p>
          <a:p>
            <a:pPr>
              <a:lnSpc>
                <a:spcPts val="1280"/>
              </a:lnSpc>
            </a:pPr>
            <a:r>
              <a:rPr lang="zh-CN" altLang="en-US" sz="1050" dirty="0"/>
              <a:t>         </a:t>
            </a:r>
            <a:endParaRPr lang="en-US" altLang="zh-CN" sz="1050" dirty="0"/>
          </a:p>
          <a:p>
            <a:pPr>
              <a:lnSpc>
                <a:spcPts val="1280"/>
              </a:lnSpc>
            </a:pPr>
            <a:r>
              <a:rPr lang="zh-CN" altLang="en-US" sz="1050" dirty="0"/>
              <a:t> </a:t>
            </a:r>
            <a:r>
              <a:rPr lang="zh-Hans" altLang="en-US" sz="1050" dirty="0"/>
              <a:t>         </a:t>
            </a:r>
            <a:r>
              <a:rPr lang="zh-CN" altLang="en-US" sz="1050" dirty="0"/>
              <a:t>当事人之间不同的财务资源存在着巨大差异，给其自身的司法救济带来了障碍和不平衡，并使资金紧张的当事人所能获得的裁判结果发生偏离。诉讼资助应运而生，在为客户切实创造价值的基础上实现共赢。</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2300" y="9715500"/>
            <a:ext cx="127000" cy="114300"/>
          </a:xfrm>
          <a:prstGeom prst="rect">
            <a:avLst/>
          </a:prstGeom>
          <a:noFill/>
        </p:spPr>
        <p:txBody>
          <a:bodyPr wrap="none" lIns="0" tIns="0" rIns="0" rtlCol="0">
            <a:spAutoFit/>
          </a:bodyPr>
          <a:lstStyle/>
          <a:p>
            <a:pPr>
              <a:lnSpc>
                <a:spcPts val="900"/>
              </a:lnSpc>
              <a:tabLst/>
            </a:pPr>
            <a:r>
              <a:rPr lang="en-US" altLang="zh-CN" sz="900" dirty="0">
                <a:solidFill>
                  <a:srgbClr val="231F20"/>
                </a:solidFill>
                <a:latin typeface="华文细黑" pitchFamily="18" charset="0"/>
                <a:cs typeface="华文细黑" pitchFamily="18" charset="0"/>
              </a:rPr>
              <a:t>02</a:t>
            </a:r>
          </a:p>
        </p:txBody>
      </p:sp>
      <p:pic>
        <p:nvPicPr>
          <p:cNvPr id="6" name="图片 5">
            <a:extLst>
              <a:ext uri="{FF2B5EF4-FFF2-40B4-BE49-F238E27FC236}">
                <a16:creationId xmlns="" xmlns:a16="http://schemas.microsoft.com/office/drawing/2014/main" id="{A267C992-DC08-CD40-86B7-7853B04B1A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3" y="-127794"/>
            <a:ext cx="7555331" cy="10260013"/>
          </a:xfrm>
          <a:prstGeom prst="rect">
            <a:avLst/>
          </a:prstGeom>
        </p:spPr>
      </p:pic>
      <p:sp>
        <p:nvSpPr>
          <p:cNvPr id="7" name="矩形 6">
            <a:extLst>
              <a:ext uri="{FF2B5EF4-FFF2-40B4-BE49-F238E27FC236}">
                <a16:creationId xmlns="" xmlns:a16="http://schemas.microsoft.com/office/drawing/2014/main" id="{D70BE801-A013-7B4A-B77C-A6BD508E19D0}"/>
              </a:ext>
            </a:extLst>
          </p:cNvPr>
          <p:cNvSpPr/>
          <p:nvPr/>
        </p:nvSpPr>
        <p:spPr>
          <a:xfrm>
            <a:off x="427037" y="2016723"/>
            <a:ext cx="3778250" cy="830997"/>
          </a:xfrm>
          <a:prstGeom prst="rect">
            <a:avLst/>
          </a:prstGeom>
        </p:spPr>
        <p:txBody>
          <a:bodyPr>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绿石诉讼资助</a:t>
            </a:r>
          </a:p>
          <a:p>
            <a:r>
              <a:rPr lang="zh-CN" altLang="en-US" sz="2400" dirty="0">
                <a:solidFill>
                  <a:srgbClr val="B89367"/>
                </a:solidFill>
                <a:latin typeface="Source Han Sans CN Medium" panose="020B0500000000000000" pitchFamily="34" charset="-128"/>
                <a:ea typeface="Source Han Sans CN Medium" panose="020B0500000000000000" pitchFamily="34" charset="-128"/>
              </a:rPr>
              <a:t>提供了诸多便利</a:t>
            </a:r>
          </a:p>
        </p:txBody>
      </p:sp>
      <p:sp>
        <p:nvSpPr>
          <p:cNvPr id="8" name="矩形 7">
            <a:extLst>
              <a:ext uri="{FF2B5EF4-FFF2-40B4-BE49-F238E27FC236}">
                <a16:creationId xmlns="" xmlns:a16="http://schemas.microsoft.com/office/drawing/2014/main" id="{96DD3AE9-A96D-2F41-8DD7-8B214A5C552E}"/>
              </a:ext>
            </a:extLst>
          </p:cNvPr>
          <p:cNvSpPr/>
          <p:nvPr/>
        </p:nvSpPr>
        <p:spPr>
          <a:xfrm>
            <a:off x="426048" y="4312935"/>
            <a:ext cx="1371600" cy="1505027"/>
          </a:xfrm>
          <a:prstGeom prst="rect">
            <a:avLst/>
          </a:prstGeom>
        </p:spPr>
        <p:txBody>
          <a:bodyPr wrap="square">
            <a:spAutoFit/>
          </a:bodyPr>
          <a:lstStyle/>
          <a:p>
            <a:pPr>
              <a:lnSpc>
                <a:spcPct val="150000"/>
              </a:lnSpc>
            </a:pPr>
            <a:r>
              <a:rPr lang="zh-CN" altLang="en-US" sz="1020" dirty="0">
                <a:solidFill>
                  <a:schemeClr val="tx1">
                    <a:lumMod val="85000"/>
                    <a:lumOff val="15000"/>
                  </a:schemeClr>
                </a:solidFill>
                <a:latin typeface="Source Han Sans CN" panose="020B0500000000000000" pitchFamily="34" charset="-128"/>
                <a:ea typeface="Source Han Sans CN" panose="020B0500000000000000" pitchFamily="34" charset="-128"/>
              </a:rPr>
              <a:t>对于企业法务或本地律师有局限的重大案件或项目，提供覆盖各地域、各专业、资深资源和能力过硬的危机处理团队</a:t>
            </a:r>
          </a:p>
        </p:txBody>
      </p:sp>
      <p:sp>
        <p:nvSpPr>
          <p:cNvPr id="9" name="矩形 8">
            <a:extLst>
              <a:ext uri="{FF2B5EF4-FFF2-40B4-BE49-F238E27FC236}">
                <a16:creationId xmlns="" xmlns:a16="http://schemas.microsoft.com/office/drawing/2014/main" id="{2A3338FD-BAC3-0743-9940-B1556AA4EE72}"/>
              </a:ext>
            </a:extLst>
          </p:cNvPr>
          <p:cNvSpPr/>
          <p:nvPr/>
        </p:nvSpPr>
        <p:spPr>
          <a:xfrm>
            <a:off x="1798637" y="4312935"/>
            <a:ext cx="1277729" cy="1269578"/>
          </a:xfrm>
          <a:prstGeom prst="rect">
            <a:avLst/>
          </a:prstGeom>
        </p:spPr>
        <p:txBody>
          <a:bodyPr wrap="square">
            <a:spAutoFit/>
          </a:bodyPr>
          <a:lstStyle/>
          <a:p>
            <a:pPr>
              <a:lnSpc>
                <a:spcPct val="150000"/>
              </a:lnSpc>
            </a:pPr>
            <a:r>
              <a:rPr lang="zh-CN" altLang="en-US" sz="1020" dirty="0">
                <a:latin typeface="Source Han Sans CN" panose="020B0500000000000000" pitchFamily="34" charset="-128"/>
                <a:ea typeface="Source Han Sans CN" panose="020B0500000000000000" pitchFamily="34" charset="-128"/>
              </a:rPr>
              <a:t>为困境当事人涉诉案件先期垫付律师费和诉讼费，实现法律成本和风险的管控</a:t>
            </a:r>
          </a:p>
        </p:txBody>
      </p:sp>
      <p:sp>
        <p:nvSpPr>
          <p:cNvPr id="10" name="矩形 9">
            <a:extLst>
              <a:ext uri="{FF2B5EF4-FFF2-40B4-BE49-F238E27FC236}">
                <a16:creationId xmlns="" xmlns:a16="http://schemas.microsoft.com/office/drawing/2014/main" id="{303EF234-4D07-954F-A8E5-A1935C5D8A05}"/>
              </a:ext>
            </a:extLst>
          </p:cNvPr>
          <p:cNvSpPr/>
          <p:nvPr/>
        </p:nvSpPr>
        <p:spPr>
          <a:xfrm>
            <a:off x="3125787" y="4310858"/>
            <a:ext cx="1339850" cy="1269578"/>
          </a:xfrm>
          <a:prstGeom prst="rect">
            <a:avLst/>
          </a:prstGeom>
        </p:spPr>
        <p:txBody>
          <a:bodyPr wrap="square">
            <a:spAutoFit/>
          </a:bodyPr>
          <a:lstStyle/>
          <a:p>
            <a:pPr>
              <a:lnSpc>
                <a:spcPct val="150000"/>
              </a:lnSpc>
            </a:pPr>
            <a:r>
              <a:rPr lang="zh-CN" altLang="en-US" sz="1020" dirty="0">
                <a:latin typeface="Source Han Sans CN" panose="020B0500000000000000" pitchFamily="34" charset="-128"/>
                <a:ea typeface="Source Han Sans CN" panose="020B0500000000000000" pitchFamily="34" charset="-128"/>
              </a:rPr>
              <a:t>为案件办理注入相关资源和专业优势，增加诉讼的张力，防止权益不合理让渡和妥协</a:t>
            </a:r>
          </a:p>
        </p:txBody>
      </p:sp>
      <p:sp>
        <p:nvSpPr>
          <p:cNvPr id="11" name="矩形 10">
            <a:extLst>
              <a:ext uri="{FF2B5EF4-FFF2-40B4-BE49-F238E27FC236}">
                <a16:creationId xmlns="" xmlns:a16="http://schemas.microsoft.com/office/drawing/2014/main" id="{67541D7B-CA90-D04A-8C04-D91F49E6ECC3}"/>
              </a:ext>
            </a:extLst>
          </p:cNvPr>
          <p:cNvSpPr/>
          <p:nvPr/>
        </p:nvSpPr>
        <p:spPr>
          <a:xfrm>
            <a:off x="4454063" y="4312935"/>
            <a:ext cx="1371892" cy="1269578"/>
          </a:xfrm>
          <a:prstGeom prst="rect">
            <a:avLst/>
          </a:prstGeom>
        </p:spPr>
        <p:txBody>
          <a:bodyPr wrap="square">
            <a:spAutoFit/>
          </a:bodyPr>
          <a:lstStyle/>
          <a:p>
            <a:pPr>
              <a:lnSpc>
                <a:spcPct val="150000"/>
              </a:lnSpc>
            </a:pPr>
            <a:r>
              <a:rPr lang="zh-CN" altLang="en-US" sz="1020" dirty="0">
                <a:latin typeface="Source Han Sans CN" panose="020B0500000000000000" pitchFamily="34" charset="-128"/>
                <a:ea typeface="Source Han Sans CN" panose="020B0500000000000000" pitchFamily="34" charset="-128"/>
              </a:rPr>
              <a:t>促使应收账款尽快回收，调整诉讼费用支付时点，增强运营资金流动性，合理安排财务成本</a:t>
            </a:r>
          </a:p>
        </p:txBody>
      </p:sp>
      <p:sp>
        <p:nvSpPr>
          <p:cNvPr id="12" name="矩形 11">
            <a:extLst>
              <a:ext uri="{FF2B5EF4-FFF2-40B4-BE49-F238E27FC236}">
                <a16:creationId xmlns="" xmlns:a16="http://schemas.microsoft.com/office/drawing/2014/main" id="{F35FFC71-C613-B14D-85ED-2B1CDB4E319F}"/>
              </a:ext>
            </a:extLst>
          </p:cNvPr>
          <p:cNvSpPr/>
          <p:nvPr/>
        </p:nvSpPr>
        <p:spPr>
          <a:xfrm>
            <a:off x="5837237" y="4312691"/>
            <a:ext cx="1145131" cy="1269578"/>
          </a:xfrm>
          <a:prstGeom prst="rect">
            <a:avLst/>
          </a:prstGeom>
        </p:spPr>
        <p:txBody>
          <a:bodyPr wrap="square">
            <a:spAutoFit/>
          </a:bodyPr>
          <a:lstStyle/>
          <a:p>
            <a:pPr>
              <a:lnSpc>
                <a:spcPct val="150000"/>
              </a:lnSpc>
            </a:pPr>
            <a:r>
              <a:rPr lang="zh-CN" altLang="en-US" sz="1020" dirty="0">
                <a:latin typeface="Source Han Sans CN" panose="020B0500000000000000" pitchFamily="34" charset="-128"/>
                <a:ea typeface="Source Han Sans CN" panose="020B0500000000000000" pitchFamily="34" charset="-128"/>
              </a:rPr>
              <a:t>转移企业面临的诉讼风险，增加对律师信任和信心，提升纠纷解决胜诉几率</a:t>
            </a:r>
          </a:p>
        </p:txBody>
      </p:sp>
      <p:pic>
        <p:nvPicPr>
          <p:cNvPr id="13" name="图片 12">
            <a:extLst>
              <a:ext uri="{FF2B5EF4-FFF2-40B4-BE49-F238E27FC236}">
                <a16:creationId xmlns="" xmlns:a16="http://schemas.microsoft.com/office/drawing/2014/main" id="{BD5B19D8-9CCB-794A-9FB9-9C42E0D4711F}"/>
              </a:ext>
            </a:extLst>
          </p:cNvPr>
          <p:cNvPicPr>
            <a:picLocks noChangeAspect="1"/>
          </p:cNvPicPr>
          <p:nvPr/>
        </p:nvPicPr>
        <p:blipFill>
          <a:blip r:embed="rId3"/>
          <a:stretch>
            <a:fillRect/>
          </a:stretch>
        </p:blipFill>
        <p:spPr>
          <a:xfrm>
            <a:off x="1768106" y="4341906"/>
            <a:ext cx="38842" cy="1476000"/>
          </a:xfrm>
          <a:prstGeom prst="rect">
            <a:avLst/>
          </a:prstGeom>
        </p:spPr>
      </p:pic>
      <p:pic>
        <p:nvPicPr>
          <p:cNvPr id="15" name="图片 14">
            <a:extLst>
              <a:ext uri="{FF2B5EF4-FFF2-40B4-BE49-F238E27FC236}">
                <a16:creationId xmlns="" xmlns:a16="http://schemas.microsoft.com/office/drawing/2014/main" id="{3F241FB8-7693-9D4D-B221-D774D190AAB3}"/>
              </a:ext>
            </a:extLst>
          </p:cNvPr>
          <p:cNvPicPr>
            <a:picLocks noChangeAspect="1"/>
          </p:cNvPicPr>
          <p:nvPr/>
        </p:nvPicPr>
        <p:blipFill>
          <a:blip r:embed="rId3"/>
          <a:stretch>
            <a:fillRect/>
          </a:stretch>
        </p:blipFill>
        <p:spPr>
          <a:xfrm>
            <a:off x="3127795" y="4336465"/>
            <a:ext cx="38842" cy="1476000"/>
          </a:xfrm>
          <a:prstGeom prst="rect">
            <a:avLst/>
          </a:prstGeom>
        </p:spPr>
      </p:pic>
      <p:pic>
        <p:nvPicPr>
          <p:cNvPr id="16" name="图片 15">
            <a:extLst>
              <a:ext uri="{FF2B5EF4-FFF2-40B4-BE49-F238E27FC236}">
                <a16:creationId xmlns="" xmlns:a16="http://schemas.microsoft.com/office/drawing/2014/main" id="{4B590F16-15F3-6249-80C2-71AB4EB0C400}"/>
              </a:ext>
            </a:extLst>
          </p:cNvPr>
          <p:cNvPicPr preferRelativeResize="0">
            <a:picLocks/>
          </p:cNvPicPr>
          <p:nvPr/>
        </p:nvPicPr>
        <p:blipFill>
          <a:blip r:embed="rId3"/>
          <a:stretch>
            <a:fillRect/>
          </a:stretch>
        </p:blipFill>
        <p:spPr>
          <a:xfrm>
            <a:off x="4465638" y="4336465"/>
            <a:ext cx="39600" cy="1476000"/>
          </a:xfrm>
          <a:prstGeom prst="rect">
            <a:avLst/>
          </a:prstGeom>
        </p:spPr>
      </p:pic>
      <p:pic>
        <p:nvPicPr>
          <p:cNvPr id="17" name="图片 16">
            <a:extLst>
              <a:ext uri="{FF2B5EF4-FFF2-40B4-BE49-F238E27FC236}">
                <a16:creationId xmlns="" xmlns:a16="http://schemas.microsoft.com/office/drawing/2014/main" id="{58CD5D24-4E15-224C-B123-641DFA2932ED}"/>
              </a:ext>
            </a:extLst>
          </p:cNvPr>
          <p:cNvPicPr>
            <a:picLocks noChangeAspect="1"/>
          </p:cNvPicPr>
          <p:nvPr/>
        </p:nvPicPr>
        <p:blipFill>
          <a:blip r:embed="rId3"/>
          <a:stretch>
            <a:fillRect/>
          </a:stretch>
        </p:blipFill>
        <p:spPr>
          <a:xfrm>
            <a:off x="5816870" y="4317604"/>
            <a:ext cx="38842" cy="1476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9F0D5488-B7BC-2840-B131-EDFB2A07A1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4" name="矩形 3">
            <a:extLst>
              <a:ext uri="{FF2B5EF4-FFF2-40B4-BE49-F238E27FC236}">
                <a16:creationId xmlns="" xmlns:a16="http://schemas.microsoft.com/office/drawing/2014/main" id="{6A2ED186-FE54-2346-A522-FD355762CEB2}"/>
              </a:ext>
            </a:extLst>
          </p:cNvPr>
          <p:cNvSpPr/>
          <p:nvPr/>
        </p:nvSpPr>
        <p:spPr>
          <a:xfrm>
            <a:off x="427037" y="5459490"/>
            <a:ext cx="5791200" cy="1938992"/>
          </a:xfrm>
          <a:prstGeom prst="rect">
            <a:avLst/>
          </a:prstGeom>
        </p:spPr>
        <p:txBody>
          <a:bodyPr wrap="square">
            <a:spAutoFit/>
          </a:bodyPr>
          <a:lstStyle/>
          <a:p>
            <a:pPr>
              <a:lnSpc>
                <a:spcPts val="164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绿石是由资深法律和业内人士组建成立的中国领先的诉讼资助服务机构。</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ts val="1640"/>
              </a:lnSpc>
            </a:pP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ts val="164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我们在民商事诉讼、仲裁、执行、调解、破产重整和清算案件中集中法律优势资源，进行深度分析论证和策略、风控、流程管理，对案件涉及的诉讼费、律师费提供垫资服务。如案件胜诉或挽回损失，我们按照约定提取报酬收益；如案件败诉，资助费用由我们承担，有效避免当事人潜在的诉讼成本损失。</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ts val="1640"/>
              </a:lnSpc>
            </a:pP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ts val="164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绿石与律师事务所及专家顾问紧密合作，以创新服务模式为民商事主体降低经营风险和成本，为争端解决提升专业品质。</a:t>
            </a:r>
          </a:p>
        </p:txBody>
      </p:sp>
      <p:sp>
        <p:nvSpPr>
          <p:cNvPr id="10" name="椭圆 9">
            <a:extLst>
              <a:ext uri="{FF2B5EF4-FFF2-40B4-BE49-F238E27FC236}">
                <a16:creationId xmlns="" xmlns:a16="http://schemas.microsoft.com/office/drawing/2014/main" id="{A80572E3-DBFB-9A41-AD32-1F33CF04CDEA}"/>
              </a:ext>
            </a:extLst>
          </p:cNvPr>
          <p:cNvSpPr/>
          <p:nvPr/>
        </p:nvSpPr>
        <p:spPr>
          <a:xfrm>
            <a:off x="534987" y="8032426"/>
            <a:ext cx="76200" cy="76200"/>
          </a:xfrm>
          <a:prstGeom prst="ellipse">
            <a:avLst/>
          </a:prstGeom>
          <a:solidFill>
            <a:srgbClr val="B89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 xmlns:a16="http://schemas.microsoft.com/office/drawing/2014/main" id="{6592F61E-ECE6-BC49-BB9A-DEF2D0B58A85}"/>
              </a:ext>
            </a:extLst>
          </p:cNvPr>
          <p:cNvSpPr/>
          <p:nvPr/>
        </p:nvSpPr>
        <p:spPr>
          <a:xfrm>
            <a:off x="534987" y="8330406"/>
            <a:ext cx="76200" cy="76200"/>
          </a:xfrm>
          <a:prstGeom prst="ellipse">
            <a:avLst/>
          </a:prstGeom>
          <a:solidFill>
            <a:srgbClr val="B89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 xmlns:a16="http://schemas.microsoft.com/office/drawing/2014/main" id="{DCE2F103-8BDA-A64A-B2A2-2D7677805C43}"/>
              </a:ext>
            </a:extLst>
          </p:cNvPr>
          <p:cNvSpPr/>
          <p:nvPr/>
        </p:nvSpPr>
        <p:spPr>
          <a:xfrm>
            <a:off x="534987" y="8600750"/>
            <a:ext cx="76200" cy="76200"/>
          </a:xfrm>
          <a:prstGeom prst="ellipse">
            <a:avLst/>
          </a:prstGeom>
          <a:solidFill>
            <a:srgbClr val="B89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 xmlns:a16="http://schemas.microsoft.com/office/drawing/2014/main" id="{8C4416A1-B982-2946-B9A2-6D3BCC12848E}"/>
              </a:ext>
            </a:extLst>
          </p:cNvPr>
          <p:cNvSpPr/>
          <p:nvPr/>
        </p:nvSpPr>
        <p:spPr>
          <a:xfrm>
            <a:off x="534987" y="8902899"/>
            <a:ext cx="76200" cy="76200"/>
          </a:xfrm>
          <a:prstGeom prst="ellipse">
            <a:avLst/>
          </a:prstGeom>
          <a:solidFill>
            <a:srgbClr val="B89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 xmlns:a16="http://schemas.microsoft.com/office/drawing/2014/main" id="{C61C396A-31D5-7543-ADB0-F7BD1F38B40C}"/>
              </a:ext>
            </a:extLst>
          </p:cNvPr>
          <p:cNvSpPr/>
          <p:nvPr/>
        </p:nvSpPr>
        <p:spPr>
          <a:xfrm>
            <a:off x="534987" y="9165292"/>
            <a:ext cx="76200" cy="76200"/>
          </a:xfrm>
          <a:prstGeom prst="ellipse">
            <a:avLst/>
          </a:prstGeom>
          <a:solidFill>
            <a:srgbClr val="B89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9EA584A-0816-BA40-B8F7-FDB566A023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5" name="矩形 4">
            <a:extLst>
              <a:ext uri="{FF2B5EF4-FFF2-40B4-BE49-F238E27FC236}">
                <a16:creationId xmlns="" xmlns:a16="http://schemas.microsoft.com/office/drawing/2014/main" id="{1658A2DA-2556-6546-96F4-6E2CB0C39897}"/>
              </a:ext>
            </a:extLst>
          </p:cNvPr>
          <p:cNvSpPr/>
          <p:nvPr/>
        </p:nvSpPr>
        <p:spPr>
          <a:xfrm>
            <a:off x="655637" y="6667073"/>
            <a:ext cx="3778250" cy="2225225"/>
          </a:xfrm>
          <a:prstGeom prst="rect">
            <a:avLst/>
          </a:prstGeom>
        </p:spPr>
        <p:txBody>
          <a:bodyPr>
            <a:spAutoFit/>
          </a:bodyPr>
          <a:lstStyle/>
          <a:p>
            <a:pPr>
              <a:lnSpc>
                <a:spcPct val="22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律师费</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2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诉讼费、仲裁申请费、保全费</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2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司法鉴定费、专家证人费</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2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公证费</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2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审计费、评估费、拍卖费</a:t>
            </a:r>
            <a:endParaRPr lang="en-US" altLang="zh-CN" sz="1050" dirty="0">
              <a:solidFill>
                <a:schemeClr val="tx1">
                  <a:lumMod val="75000"/>
                  <a:lumOff val="25000"/>
                </a:schemeClr>
              </a:solidFill>
              <a:latin typeface="Source Han Sans CN" panose="020B0500000000000000" pitchFamily="34" charset="-128"/>
              <a:ea typeface="Source Han Sans CN" panose="020B0500000000000000" pitchFamily="34" charset="-128"/>
            </a:endParaRPr>
          </a:p>
          <a:p>
            <a:pPr>
              <a:lnSpc>
                <a:spcPct val="22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破产管理人报酬和费用等</a:t>
            </a:r>
          </a:p>
        </p:txBody>
      </p:sp>
      <p:sp>
        <p:nvSpPr>
          <p:cNvPr id="6" name="矩形 5">
            <a:extLst>
              <a:ext uri="{FF2B5EF4-FFF2-40B4-BE49-F238E27FC236}">
                <a16:creationId xmlns="" xmlns:a16="http://schemas.microsoft.com/office/drawing/2014/main" id="{3DED3AD8-2C7C-364E-BDA6-BEB91285CF47}"/>
              </a:ext>
            </a:extLst>
          </p:cNvPr>
          <p:cNvSpPr/>
          <p:nvPr/>
        </p:nvSpPr>
        <p:spPr>
          <a:xfrm>
            <a:off x="457032" y="6196806"/>
            <a:ext cx="2351926" cy="292388"/>
          </a:xfrm>
          <a:prstGeom prst="rect">
            <a:avLst/>
          </a:prstGeom>
        </p:spPr>
        <p:txBody>
          <a:bodyPr wrap="none">
            <a:spAutoFit/>
          </a:bodyPr>
          <a:lstStyle/>
          <a:p>
            <a:r>
              <a:rPr lang="zh-CN" altLang="en-US" sz="1300" dirty="0">
                <a:solidFill>
                  <a:srgbClr val="B89367"/>
                </a:solidFill>
                <a:latin typeface="Source Han Sans CN Medium" panose="020B0500000000000000" pitchFamily="34" charset="-128"/>
                <a:ea typeface="Source Han Sans CN Medium" panose="020B0500000000000000" pitchFamily="34" charset="-128"/>
              </a:rPr>
              <a:t>诉讼资助项目包括但不限于：</a:t>
            </a:r>
          </a:p>
        </p:txBody>
      </p:sp>
      <p:sp>
        <p:nvSpPr>
          <p:cNvPr id="8" name="椭圆 7">
            <a:extLst>
              <a:ext uri="{FF2B5EF4-FFF2-40B4-BE49-F238E27FC236}">
                <a16:creationId xmlns="" xmlns:a16="http://schemas.microsoft.com/office/drawing/2014/main" id="{4AFD58CB-39E4-BD49-9FA5-D4E5DFA52882}"/>
              </a:ext>
            </a:extLst>
          </p:cNvPr>
          <p:cNvSpPr/>
          <p:nvPr/>
        </p:nvSpPr>
        <p:spPr>
          <a:xfrm>
            <a:off x="579437" y="6890203"/>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9" name="椭圆 8">
            <a:extLst>
              <a:ext uri="{FF2B5EF4-FFF2-40B4-BE49-F238E27FC236}">
                <a16:creationId xmlns="" xmlns:a16="http://schemas.microsoft.com/office/drawing/2014/main" id="{2A4FF0EE-6671-644C-8307-6552AC6BC096}"/>
              </a:ext>
            </a:extLst>
          </p:cNvPr>
          <p:cNvSpPr/>
          <p:nvPr/>
        </p:nvSpPr>
        <p:spPr>
          <a:xfrm>
            <a:off x="579437" y="7245803"/>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10" name="椭圆 9">
            <a:extLst>
              <a:ext uri="{FF2B5EF4-FFF2-40B4-BE49-F238E27FC236}">
                <a16:creationId xmlns="" xmlns:a16="http://schemas.microsoft.com/office/drawing/2014/main" id="{D7631629-A877-4345-95B3-72BEBDEB86C9}"/>
              </a:ext>
            </a:extLst>
          </p:cNvPr>
          <p:cNvSpPr/>
          <p:nvPr/>
        </p:nvSpPr>
        <p:spPr>
          <a:xfrm>
            <a:off x="579437" y="7596282"/>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11" name="椭圆 10">
            <a:extLst>
              <a:ext uri="{FF2B5EF4-FFF2-40B4-BE49-F238E27FC236}">
                <a16:creationId xmlns="" xmlns:a16="http://schemas.microsoft.com/office/drawing/2014/main" id="{1339B1C2-BCB0-E24E-B75B-3A452D175250}"/>
              </a:ext>
            </a:extLst>
          </p:cNvPr>
          <p:cNvSpPr/>
          <p:nvPr/>
        </p:nvSpPr>
        <p:spPr>
          <a:xfrm>
            <a:off x="579437" y="7943893"/>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12" name="椭圆 11">
            <a:extLst>
              <a:ext uri="{FF2B5EF4-FFF2-40B4-BE49-F238E27FC236}">
                <a16:creationId xmlns="" xmlns:a16="http://schemas.microsoft.com/office/drawing/2014/main" id="{6D9CFF18-C2D2-034E-ADCF-6CBDB0BFBFE7}"/>
              </a:ext>
            </a:extLst>
          </p:cNvPr>
          <p:cNvSpPr/>
          <p:nvPr/>
        </p:nvSpPr>
        <p:spPr>
          <a:xfrm>
            <a:off x="579437" y="8300108"/>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13" name="椭圆 12">
            <a:extLst>
              <a:ext uri="{FF2B5EF4-FFF2-40B4-BE49-F238E27FC236}">
                <a16:creationId xmlns="" xmlns:a16="http://schemas.microsoft.com/office/drawing/2014/main" id="{6D9CFF18-C2D2-034E-ADCF-6CBDB0BFBFE7}"/>
              </a:ext>
            </a:extLst>
          </p:cNvPr>
          <p:cNvSpPr/>
          <p:nvPr/>
        </p:nvSpPr>
        <p:spPr>
          <a:xfrm>
            <a:off x="579437" y="8647906"/>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Tree>
    <p:extLst>
      <p:ext uri="{BB962C8B-B14F-4D97-AF65-F5344CB8AC3E}">
        <p14:creationId xmlns:p14="http://schemas.microsoft.com/office/powerpoint/2010/main" val="133789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189C7759-DB84-9740-86F2-7968B75A6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7" name="矩形 6">
            <a:extLst>
              <a:ext uri="{FF2B5EF4-FFF2-40B4-BE49-F238E27FC236}">
                <a16:creationId xmlns="" xmlns:a16="http://schemas.microsoft.com/office/drawing/2014/main" id="{C1BCBE44-64A8-0048-9A87-1B352245F316}"/>
              </a:ext>
            </a:extLst>
          </p:cNvPr>
          <p:cNvSpPr/>
          <p:nvPr/>
        </p:nvSpPr>
        <p:spPr>
          <a:xfrm>
            <a:off x="432276" y="1925141"/>
            <a:ext cx="4185761" cy="461665"/>
          </a:xfrm>
          <a:prstGeom prst="rect">
            <a:avLst/>
          </a:prstGeom>
        </p:spPr>
        <p:txBody>
          <a:bodyPr wrap="none">
            <a:spAutoFit/>
          </a:bodyPr>
          <a:lstStyle/>
          <a:p>
            <a:r>
              <a:rPr lang="zh-CN" altLang="en-US" sz="2400" dirty="0">
                <a:solidFill>
                  <a:schemeClr val="bg1"/>
                </a:solidFill>
                <a:latin typeface="Source Han Sans CN Medium" panose="020B0500000000000000" pitchFamily="34" charset="-128"/>
                <a:ea typeface="Source Han Sans CN Medium" panose="020B0500000000000000" pitchFamily="34" charset="-128"/>
              </a:rPr>
              <a:t>绿石服务网络覆盖如下地区：</a:t>
            </a:r>
          </a:p>
        </p:txBody>
      </p:sp>
      <p:sp>
        <p:nvSpPr>
          <p:cNvPr id="8" name="矩形 7">
            <a:extLst>
              <a:ext uri="{FF2B5EF4-FFF2-40B4-BE49-F238E27FC236}">
                <a16:creationId xmlns="" xmlns:a16="http://schemas.microsoft.com/office/drawing/2014/main" id="{593B8413-FA28-9E43-9A4A-B38D9FE030AD}"/>
              </a:ext>
            </a:extLst>
          </p:cNvPr>
          <p:cNvSpPr/>
          <p:nvPr/>
        </p:nvSpPr>
        <p:spPr>
          <a:xfrm>
            <a:off x="427037" y="2276852"/>
            <a:ext cx="1103828" cy="338554"/>
          </a:xfrm>
          <a:prstGeom prst="rect">
            <a:avLst/>
          </a:prstGeom>
        </p:spPr>
        <p:txBody>
          <a:bodyPr wrap="none">
            <a:spAutoFit/>
          </a:bodyPr>
          <a:lstStyle/>
          <a:p>
            <a:r>
              <a:rPr lang="zh-CN" altLang="en-US" sz="1600" dirty="0">
                <a:solidFill>
                  <a:schemeClr val="bg1"/>
                </a:solidFill>
              </a:rPr>
              <a:t>COVERAGE</a:t>
            </a:r>
          </a:p>
        </p:txBody>
      </p:sp>
      <p:sp>
        <p:nvSpPr>
          <p:cNvPr id="5" name="矩形 4">
            <a:extLst>
              <a:ext uri="{FF2B5EF4-FFF2-40B4-BE49-F238E27FC236}">
                <a16:creationId xmlns="" xmlns:a16="http://schemas.microsoft.com/office/drawing/2014/main" id="{DBAB4B0C-4CFE-704F-9646-13F223CD6059}"/>
              </a:ext>
            </a:extLst>
          </p:cNvPr>
          <p:cNvSpPr/>
          <p:nvPr/>
        </p:nvSpPr>
        <p:spPr>
          <a:xfrm>
            <a:off x="432276" y="1808609"/>
            <a:ext cx="4185761" cy="461665"/>
          </a:xfrm>
          <a:prstGeom prst="rect">
            <a:avLst/>
          </a:prstGeom>
        </p:spPr>
        <p:txBody>
          <a:bodyPr wrap="none">
            <a:spAutoFit/>
          </a:bodyPr>
          <a:lstStyle/>
          <a:p>
            <a:r>
              <a:rPr lang="zh-CN" altLang="en-US" sz="2400" dirty="0">
                <a:solidFill>
                  <a:srgbClr val="B89367"/>
                </a:solidFill>
                <a:latin typeface="Source Han Sans CN Medium" panose="020B0500000000000000" pitchFamily="34" charset="-128"/>
                <a:ea typeface="Source Han Sans CN Medium" panose="020B0500000000000000" pitchFamily="34" charset="-128"/>
              </a:rPr>
              <a:t>绿石服务网络覆盖如下地区：</a:t>
            </a:r>
          </a:p>
        </p:txBody>
      </p:sp>
      <p:sp>
        <p:nvSpPr>
          <p:cNvPr id="9" name="矩形 8">
            <a:extLst>
              <a:ext uri="{FF2B5EF4-FFF2-40B4-BE49-F238E27FC236}">
                <a16:creationId xmlns="" xmlns:a16="http://schemas.microsoft.com/office/drawing/2014/main" id="{B17096D0-AD9F-A34B-932D-66142C65BCE0}"/>
              </a:ext>
            </a:extLst>
          </p:cNvPr>
          <p:cNvSpPr/>
          <p:nvPr/>
        </p:nvSpPr>
        <p:spPr>
          <a:xfrm>
            <a:off x="427037" y="2230685"/>
            <a:ext cx="1557734" cy="461665"/>
          </a:xfrm>
          <a:prstGeom prst="rect">
            <a:avLst/>
          </a:prstGeom>
        </p:spPr>
        <p:txBody>
          <a:bodyPr wrap="none">
            <a:spAutoFit/>
          </a:bodyPr>
          <a:lstStyle/>
          <a:p>
            <a:r>
              <a:rPr lang="zh-CN" altLang="en-US" sz="2400" dirty="0">
                <a:solidFill>
                  <a:srgbClr val="B89367"/>
                </a:solidFill>
              </a:rPr>
              <a:t>COVERAGE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6B8BA321-BA2D-D146-8B03-33D23B3417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15" name="矩形 14">
            <a:extLst>
              <a:ext uri="{FF2B5EF4-FFF2-40B4-BE49-F238E27FC236}">
                <a16:creationId xmlns="" xmlns:a16="http://schemas.microsoft.com/office/drawing/2014/main" id="{D0DCEA66-E683-2B46-86B5-E58EC106B897}"/>
              </a:ext>
            </a:extLst>
          </p:cNvPr>
          <p:cNvSpPr/>
          <p:nvPr/>
        </p:nvSpPr>
        <p:spPr>
          <a:xfrm>
            <a:off x="453163" y="5282406"/>
            <a:ext cx="5917474" cy="4016484"/>
          </a:xfrm>
          <a:prstGeom prst="rect">
            <a:avLst/>
          </a:prstGeom>
        </p:spPr>
        <p:txBody>
          <a:bodyPr wrap="square">
            <a:spAutoFit/>
          </a:bodyPr>
          <a:lstStyle/>
          <a:p>
            <a:pPr>
              <a:lnSpc>
                <a:spcPts val="1720"/>
              </a:lnSpc>
            </a:pPr>
            <a:r>
              <a:rPr lang="zh-CN" altLang="en-US" sz="1200" kern="1000" dirty="0">
                <a:solidFill>
                  <a:srgbClr val="B89367"/>
                </a:solidFill>
                <a:latin typeface="Source Han Sans CN Medium" panose="020B0500000000000000" pitchFamily="34" charset="-128"/>
                <a:ea typeface="Source Han Sans CN Medium" panose="020B0500000000000000" pitchFamily="34" charset="-128"/>
              </a:rPr>
              <a:t>最高人民法院六巡所在地</a:t>
            </a:r>
          </a:p>
          <a:p>
            <a:pPr>
              <a:lnSpc>
                <a:spcPts val="1720"/>
              </a:lnSpc>
            </a:pPr>
            <a:r>
              <a:rPr lang="zh-CN" altLang="en-US" sz="1050" kern="1000" dirty="0">
                <a:latin typeface="Source Han Sans CN" panose="020B0500000000000000" pitchFamily="34" charset="-128"/>
                <a:ea typeface="Source Han Sans CN" panose="020B0500000000000000" pitchFamily="34" charset="-128"/>
              </a:rPr>
              <a:t>深圳、沈阳、郑州、南京、重庆、西安</a:t>
            </a:r>
          </a:p>
          <a:p>
            <a:pPr>
              <a:lnSpc>
                <a:spcPts val="1720"/>
              </a:lnSpc>
            </a:pPr>
            <a:endParaRPr lang="zh-CN" altLang="en-US" sz="950" kern="1000" spc="-150" dirty="0">
              <a:latin typeface="Source Han Sans CN" panose="020B0500000000000000" pitchFamily="34" charset="-128"/>
              <a:ea typeface="Source Han Sans CN" panose="020B0500000000000000" pitchFamily="34" charset="-128"/>
            </a:endParaRPr>
          </a:p>
          <a:p>
            <a:pPr>
              <a:lnSpc>
                <a:spcPts val="1720"/>
              </a:lnSpc>
            </a:pPr>
            <a:r>
              <a:rPr lang="zh-CN" altLang="en-US" sz="1200" kern="1000" dirty="0">
                <a:solidFill>
                  <a:srgbClr val="B89367"/>
                </a:solidFill>
                <a:latin typeface="Source Han Sans CN Medium" panose="020B0500000000000000" pitchFamily="34" charset="-128"/>
                <a:ea typeface="Source Han Sans CN Medium" panose="020B0500000000000000" pitchFamily="34" charset="-128"/>
              </a:rPr>
              <a:t>京津冀</a:t>
            </a:r>
          </a:p>
          <a:p>
            <a:pPr>
              <a:lnSpc>
                <a:spcPts val="1720"/>
              </a:lnSpc>
            </a:pPr>
            <a:r>
              <a:rPr lang="zh-CN" altLang="en-US" sz="1050" kern="1000" dirty="0">
                <a:latin typeface="Source Han Sans CN" panose="020B0500000000000000" pitchFamily="34" charset="-128"/>
                <a:ea typeface="Source Han Sans CN" panose="020B0500000000000000" pitchFamily="34" charset="-128"/>
              </a:rPr>
              <a:t>北京、天津、河北（石家庄）</a:t>
            </a:r>
          </a:p>
          <a:p>
            <a:pPr>
              <a:lnSpc>
                <a:spcPts val="1720"/>
              </a:lnSpc>
            </a:pPr>
            <a:endParaRPr lang="zh-CN" altLang="en-US" sz="950" kern="1000" spc="-150" dirty="0">
              <a:latin typeface="Source Han Sans CN" panose="020B0500000000000000" pitchFamily="34" charset="-128"/>
              <a:ea typeface="Source Han Sans CN" panose="020B0500000000000000" pitchFamily="34" charset="-128"/>
            </a:endParaRPr>
          </a:p>
          <a:p>
            <a:pPr>
              <a:lnSpc>
                <a:spcPts val="1720"/>
              </a:lnSpc>
            </a:pPr>
            <a:r>
              <a:rPr lang="zh-CN" altLang="en-US" sz="1200" kern="1000" dirty="0">
                <a:solidFill>
                  <a:srgbClr val="B89367"/>
                </a:solidFill>
                <a:latin typeface="Source Han Sans CN Medium" panose="020B0500000000000000" pitchFamily="34" charset="-128"/>
                <a:ea typeface="Source Han Sans CN Medium" panose="020B0500000000000000" pitchFamily="34" charset="-128"/>
              </a:rPr>
              <a:t>珠三角</a:t>
            </a:r>
          </a:p>
          <a:p>
            <a:pPr>
              <a:lnSpc>
                <a:spcPts val="1720"/>
              </a:lnSpc>
            </a:pPr>
            <a:r>
              <a:rPr lang="zh-CN" altLang="en-US" sz="950" kern="1000" spc="-150" dirty="0">
                <a:latin typeface="Source Han Sans CN" panose="020B0500000000000000" pitchFamily="34" charset="-128"/>
                <a:ea typeface="Source Han Sans CN" panose="020B0500000000000000" pitchFamily="34" charset="-128"/>
              </a:rPr>
              <a:t>广州、深圳、珠海</a:t>
            </a:r>
          </a:p>
          <a:p>
            <a:pPr>
              <a:lnSpc>
                <a:spcPts val="1720"/>
              </a:lnSpc>
            </a:pPr>
            <a:endParaRPr lang="en-US" altLang="zh-CN" sz="1100" kern="1000" spc="-150" dirty="0">
              <a:solidFill>
                <a:srgbClr val="B89367"/>
              </a:solidFill>
              <a:latin typeface="Source Han Sans CN" panose="020B0500000000000000" pitchFamily="34" charset="-128"/>
              <a:ea typeface="Source Han Sans CN" panose="020B0500000000000000" pitchFamily="34" charset="-128"/>
            </a:endParaRPr>
          </a:p>
          <a:p>
            <a:pPr>
              <a:lnSpc>
                <a:spcPts val="1720"/>
              </a:lnSpc>
            </a:pPr>
            <a:r>
              <a:rPr lang="zh-CN" altLang="en-US" sz="1200" kern="1000" dirty="0">
                <a:solidFill>
                  <a:srgbClr val="B89367"/>
                </a:solidFill>
                <a:latin typeface="Source Han Sans CN Medium" panose="020B0500000000000000" pitchFamily="34" charset="-128"/>
                <a:ea typeface="Source Han Sans CN Medium" panose="020B0500000000000000" pitchFamily="34" charset="-128"/>
              </a:rPr>
              <a:t>长三角</a:t>
            </a:r>
          </a:p>
          <a:p>
            <a:pPr>
              <a:lnSpc>
                <a:spcPts val="1720"/>
              </a:lnSpc>
            </a:pPr>
            <a:r>
              <a:rPr lang="zh-CN" altLang="en-US" sz="1050" kern="1000" dirty="0">
                <a:latin typeface="Source Han Sans CN" panose="020B0500000000000000" pitchFamily="34" charset="-128"/>
                <a:ea typeface="Source Han Sans CN" panose="020B0500000000000000" pitchFamily="34" charset="-128"/>
              </a:rPr>
              <a:t>上海、江苏（南京、无锡、常州、苏州、南通）、浙江（杭州、宁波、舟山、温州）、安徽（合肥）</a:t>
            </a:r>
          </a:p>
          <a:p>
            <a:pPr>
              <a:lnSpc>
                <a:spcPts val="1720"/>
              </a:lnSpc>
            </a:pPr>
            <a:endParaRPr lang="zh-CN" altLang="en-US" sz="950" kern="1000" spc="-150" dirty="0">
              <a:latin typeface="Source Han Sans CN" panose="020B0500000000000000" pitchFamily="34" charset="-128"/>
              <a:ea typeface="Source Han Sans CN" panose="020B0500000000000000" pitchFamily="34" charset="-128"/>
            </a:endParaRPr>
          </a:p>
          <a:p>
            <a:pPr>
              <a:lnSpc>
                <a:spcPts val="1720"/>
              </a:lnSpc>
            </a:pPr>
            <a:r>
              <a:rPr lang="zh-CN" altLang="en-US" sz="1200" kern="1000" dirty="0">
                <a:solidFill>
                  <a:srgbClr val="B89367"/>
                </a:solidFill>
                <a:latin typeface="Source Han Sans CN Medium" panose="020B0500000000000000" pitchFamily="34" charset="-128"/>
                <a:ea typeface="Source Han Sans CN Medium" panose="020B0500000000000000" pitchFamily="34" charset="-128"/>
              </a:rPr>
              <a:t>其他地区</a:t>
            </a:r>
          </a:p>
          <a:p>
            <a:pPr>
              <a:lnSpc>
                <a:spcPts val="1720"/>
              </a:lnSpc>
            </a:pPr>
            <a:r>
              <a:rPr lang="zh-CN" altLang="en-US" sz="1050" kern="1000" dirty="0">
                <a:latin typeface="Source Han Sans CN" panose="020B0500000000000000" pitchFamily="34" charset="-128"/>
                <a:ea typeface="Source Han Sans CN" panose="020B0500000000000000" pitchFamily="34" charset="-128"/>
              </a:rPr>
              <a:t>福建（厦门、福州）、江西（南昌）、湖南（长沙）、广西（南宁）、海南（海口）、四川（成都）、重庆、贵州（贵阳）、云南（昆明）、黑龙江（哈尔滨）、吉林（长春、吉林）、辽宁（大连、沈阳）、内蒙古（呼和浩特）、新疆（乌鲁木齐）、陕西（西安）、甘肃（兰州）、青海（西宁）、宁夏（银川）、河南（郑州）、山西（太原）、山东（济南、青岛）、湖北（武汉、黄石）、西藏（拉萨）、中国香港、中国台北</a:t>
            </a:r>
          </a:p>
        </p:txBody>
      </p:sp>
    </p:spTree>
    <p:extLst>
      <p:ext uri="{BB962C8B-B14F-4D97-AF65-F5344CB8AC3E}">
        <p14:creationId xmlns:p14="http://schemas.microsoft.com/office/powerpoint/2010/main" val="250921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 xmlns:a16="http://schemas.microsoft.com/office/drawing/2014/main" id="{87DED381-4A17-A848-9F4C-3C35D4EB36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 y="-6801"/>
            <a:ext cx="7555331" cy="10260013"/>
          </a:xfrm>
          <a:prstGeom prst="rect">
            <a:avLst/>
          </a:prstGeom>
        </p:spPr>
      </p:pic>
      <p:sp>
        <p:nvSpPr>
          <p:cNvPr id="4" name="Freeform 3"/>
          <p:cNvSpPr/>
          <p:nvPr/>
        </p:nvSpPr>
        <p:spPr>
          <a:xfrm>
            <a:off x="4232649" y="6212448"/>
            <a:ext cx="3333705" cy="12700"/>
          </a:xfrm>
          <a:custGeom>
            <a:avLst/>
            <a:gdLst>
              <a:gd name="connsiteX0" fmla="*/ 6350 w 3333705"/>
              <a:gd name="connsiteY0" fmla="*/ 6350 h 12700"/>
              <a:gd name="connsiteX1" fmla="*/ 3327355 w 3333705"/>
              <a:gd name="connsiteY1" fmla="*/ 6350 h 12700"/>
            </a:gdLst>
            <a:ahLst/>
            <a:cxnLst>
              <a:cxn ang="0">
                <a:pos x="connsiteX0" y="connsiteY0"/>
              </a:cxn>
              <a:cxn ang="1">
                <a:pos x="connsiteX1" y="connsiteY1"/>
              </a:cxn>
            </a:cxnLst>
            <a:rect l="l" t="t" r="r" b="b"/>
            <a:pathLst>
              <a:path w="3333705" h="12700">
                <a:moveTo>
                  <a:pt x="6350" y="6350"/>
                </a:moveTo>
                <a:lnTo>
                  <a:pt x="3327355"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矩形 7">
            <a:extLst>
              <a:ext uri="{FF2B5EF4-FFF2-40B4-BE49-F238E27FC236}">
                <a16:creationId xmlns="" xmlns:a16="http://schemas.microsoft.com/office/drawing/2014/main" id="{364AE811-D221-E846-99FB-D646864237E0}"/>
              </a:ext>
            </a:extLst>
          </p:cNvPr>
          <p:cNvSpPr/>
          <p:nvPr/>
        </p:nvSpPr>
        <p:spPr>
          <a:xfrm>
            <a:off x="427037" y="5538807"/>
            <a:ext cx="5675641" cy="292388"/>
          </a:xfrm>
          <a:prstGeom prst="rect">
            <a:avLst/>
          </a:prstGeom>
        </p:spPr>
        <p:txBody>
          <a:bodyPr wrap="square">
            <a:spAutoFit/>
          </a:bodyPr>
          <a:lstStyle/>
          <a:p>
            <a:r>
              <a:rPr lang="zh-CN" altLang="en-US" sz="1300" dirty="0">
                <a:solidFill>
                  <a:srgbClr val="B89367"/>
                </a:solidFill>
                <a:latin typeface="Source Han Sans CN Medium" panose="020B0500000000000000" pitchFamily="34" charset="-128"/>
                <a:ea typeface="Source Han Sans CN Medium" panose="020B0500000000000000" pitchFamily="34" charset="-128"/>
              </a:rPr>
              <a:t>绿石诉讼资助和服务适用于各种类型的民商事争议解决案件，包括但不限于：</a:t>
            </a:r>
          </a:p>
        </p:txBody>
      </p:sp>
      <p:sp>
        <p:nvSpPr>
          <p:cNvPr id="9" name="矩形 8">
            <a:extLst>
              <a:ext uri="{FF2B5EF4-FFF2-40B4-BE49-F238E27FC236}">
                <a16:creationId xmlns="" xmlns:a16="http://schemas.microsoft.com/office/drawing/2014/main" id="{95E0A318-351E-E346-929E-DD061AFED17C}"/>
              </a:ext>
            </a:extLst>
          </p:cNvPr>
          <p:cNvSpPr/>
          <p:nvPr/>
        </p:nvSpPr>
        <p:spPr>
          <a:xfrm>
            <a:off x="454399" y="5986621"/>
            <a:ext cx="2182438" cy="253916"/>
          </a:xfrm>
          <a:prstGeom prst="rect">
            <a:avLst/>
          </a:prstGeom>
        </p:spPr>
        <p:txBody>
          <a:bodyPr wrap="square">
            <a:spAutoFit/>
          </a:bodyPr>
          <a:lstStyle/>
          <a:p>
            <a:r>
              <a:rPr lang="zh-CN" altLang="en-US" sz="1050" dirty="0">
                <a:latin typeface="Source Han Sans CN" panose="020B0500000000000000" pitchFamily="34" charset="-128"/>
                <a:ea typeface="Source Han Sans CN" panose="020B0500000000000000" pitchFamily="34" charset="-128"/>
              </a:rPr>
              <a:t>商务合同</a:t>
            </a:r>
          </a:p>
        </p:txBody>
      </p:sp>
      <p:sp>
        <p:nvSpPr>
          <p:cNvPr id="10" name="矩形 9">
            <a:extLst>
              <a:ext uri="{FF2B5EF4-FFF2-40B4-BE49-F238E27FC236}">
                <a16:creationId xmlns="" xmlns:a16="http://schemas.microsoft.com/office/drawing/2014/main" id="{693B17FB-39A3-814B-8AC8-3884AB452052}"/>
              </a:ext>
            </a:extLst>
          </p:cNvPr>
          <p:cNvSpPr/>
          <p:nvPr/>
        </p:nvSpPr>
        <p:spPr>
          <a:xfrm>
            <a:off x="454399" y="6316098"/>
            <a:ext cx="1396536"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信贷、资管、投融资</a:t>
            </a:r>
          </a:p>
        </p:txBody>
      </p:sp>
      <p:sp>
        <p:nvSpPr>
          <p:cNvPr id="11" name="矩形 10">
            <a:extLst>
              <a:ext uri="{FF2B5EF4-FFF2-40B4-BE49-F238E27FC236}">
                <a16:creationId xmlns="" xmlns:a16="http://schemas.microsoft.com/office/drawing/2014/main" id="{797036EF-5C11-6E46-894E-7578D10223D5}"/>
              </a:ext>
            </a:extLst>
          </p:cNvPr>
          <p:cNvSpPr/>
          <p:nvPr/>
        </p:nvSpPr>
        <p:spPr>
          <a:xfrm>
            <a:off x="465048" y="6624381"/>
            <a:ext cx="992579"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违反信托义务</a:t>
            </a:r>
          </a:p>
        </p:txBody>
      </p:sp>
      <p:sp>
        <p:nvSpPr>
          <p:cNvPr id="12" name="矩形 11">
            <a:extLst>
              <a:ext uri="{FF2B5EF4-FFF2-40B4-BE49-F238E27FC236}">
                <a16:creationId xmlns="" xmlns:a16="http://schemas.microsoft.com/office/drawing/2014/main" id="{5CBDD7DB-B6DF-EF4A-AEE8-4E4BA4DEF5E7}"/>
              </a:ext>
            </a:extLst>
          </p:cNvPr>
          <p:cNvSpPr/>
          <p:nvPr/>
        </p:nvSpPr>
        <p:spPr>
          <a:xfrm>
            <a:off x="460749" y="6920644"/>
            <a:ext cx="992579"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侵犯商业秘密</a:t>
            </a:r>
          </a:p>
        </p:txBody>
      </p:sp>
      <p:sp>
        <p:nvSpPr>
          <p:cNvPr id="13" name="矩形 12">
            <a:extLst>
              <a:ext uri="{FF2B5EF4-FFF2-40B4-BE49-F238E27FC236}">
                <a16:creationId xmlns="" xmlns:a16="http://schemas.microsoft.com/office/drawing/2014/main" id="{3FEA5A08-1F28-1B4C-ADB0-7CFB98F892B9}"/>
              </a:ext>
            </a:extLst>
          </p:cNvPr>
          <p:cNvSpPr/>
          <p:nvPr/>
        </p:nvSpPr>
        <p:spPr>
          <a:xfrm>
            <a:off x="4006113" y="5986620"/>
            <a:ext cx="1377300"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版权/商标/专利侵权</a:t>
            </a:r>
          </a:p>
        </p:txBody>
      </p:sp>
      <p:sp>
        <p:nvSpPr>
          <p:cNvPr id="14" name="矩形 13">
            <a:extLst>
              <a:ext uri="{FF2B5EF4-FFF2-40B4-BE49-F238E27FC236}">
                <a16:creationId xmlns="" xmlns:a16="http://schemas.microsoft.com/office/drawing/2014/main" id="{B253F664-C7C5-9148-A229-2D6D5F091ECF}"/>
              </a:ext>
            </a:extLst>
          </p:cNvPr>
          <p:cNvSpPr/>
          <p:nvPr/>
        </p:nvSpPr>
        <p:spPr>
          <a:xfrm>
            <a:off x="2293689" y="5986620"/>
            <a:ext cx="992579"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复杂商业纠纷</a:t>
            </a:r>
          </a:p>
        </p:txBody>
      </p:sp>
      <p:sp>
        <p:nvSpPr>
          <p:cNvPr id="15" name="矩形 14">
            <a:extLst>
              <a:ext uri="{FF2B5EF4-FFF2-40B4-BE49-F238E27FC236}">
                <a16:creationId xmlns="" xmlns:a16="http://schemas.microsoft.com/office/drawing/2014/main" id="{0A7D272B-EC88-2A46-B9A8-83CFDAFBCA2A}"/>
              </a:ext>
            </a:extLst>
          </p:cNvPr>
          <p:cNvSpPr/>
          <p:nvPr/>
        </p:nvSpPr>
        <p:spPr>
          <a:xfrm>
            <a:off x="2293689" y="6309654"/>
            <a:ext cx="723275"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环境保护</a:t>
            </a:r>
          </a:p>
        </p:txBody>
      </p:sp>
      <p:sp>
        <p:nvSpPr>
          <p:cNvPr id="16" name="矩形 15">
            <a:extLst>
              <a:ext uri="{FF2B5EF4-FFF2-40B4-BE49-F238E27FC236}">
                <a16:creationId xmlns="" xmlns:a16="http://schemas.microsoft.com/office/drawing/2014/main" id="{06336D69-28C3-FD4E-B742-453DC10AB061}"/>
              </a:ext>
            </a:extLst>
          </p:cNvPr>
          <p:cNvSpPr/>
          <p:nvPr/>
        </p:nvSpPr>
        <p:spPr>
          <a:xfrm>
            <a:off x="2293689" y="6630825"/>
            <a:ext cx="588623"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反垄断</a:t>
            </a:r>
          </a:p>
        </p:txBody>
      </p:sp>
      <p:sp>
        <p:nvSpPr>
          <p:cNvPr id="17" name="矩形 16">
            <a:extLst>
              <a:ext uri="{FF2B5EF4-FFF2-40B4-BE49-F238E27FC236}">
                <a16:creationId xmlns="" xmlns:a16="http://schemas.microsoft.com/office/drawing/2014/main" id="{3513656D-C0BC-464D-9108-5965D7EDD8F9}"/>
              </a:ext>
            </a:extLst>
          </p:cNvPr>
          <p:cNvSpPr/>
          <p:nvPr/>
        </p:nvSpPr>
        <p:spPr>
          <a:xfrm>
            <a:off x="2293689" y="6949401"/>
            <a:ext cx="1127232"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国内和国际仲裁</a:t>
            </a:r>
          </a:p>
        </p:txBody>
      </p:sp>
      <p:sp>
        <p:nvSpPr>
          <p:cNvPr id="18" name="矩形 17">
            <a:extLst>
              <a:ext uri="{FF2B5EF4-FFF2-40B4-BE49-F238E27FC236}">
                <a16:creationId xmlns="" xmlns:a16="http://schemas.microsoft.com/office/drawing/2014/main" id="{A181F187-C72A-F845-8C16-7693A2DF3EF7}"/>
              </a:ext>
            </a:extLst>
          </p:cNvPr>
          <p:cNvSpPr/>
          <p:nvPr/>
        </p:nvSpPr>
        <p:spPr>
          <a:xfrm>
            <a:off x="4021293" y="6309654"/>
            <a:ext cx="1127232"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破产重整与清算</a:t>
            </a:r>
          </a:p>
        </p:txBody>
      </p:sp>
      <p:sp>
        <p:nvSpPr>
          <p:cNvPr id="25" name="矩形 24">
            <a:extLst>
              <a:ext uri="{FF2B5EF4-FFF2-40B4-BE49-F238E27FC236}">
                <a16:creationId xmlns="" xmlns:a16="http://schemas.microsoft.com/office/drawing/2014/main" id="{1C77C43C-2BDA-244D-96F4-BBC44A551C8D}"/>
              </a:ext>
            </a:extLst>
          </p:cNvPr>
          <p:cNvSpPr/>
          <p:nvPr/>
        </p:nvSpPr>
        <p:spPr>
          <a:xfrm>
            <a:off x="4021293" y="6637954"/>
            <a:ext cx="992579" cy="253916"/>
          </a:xfrm>
          <a:prstGeom prst="rect">
            <a:avLst/>
          </a:prstGeom>
        </p:spPr>
        <p:txBody>
          <a:bodyPr wrap="none">
            <a:spAutoFit/>
          </a:bodyPr>
          <a:lstStyle/>
          <a:p>
            <a:r>
              <a:rPr lang="zh-CN" altLang="en-US" sz="1050" dirty="0">
                <a:latin typeface="Source Han Sans CN" panose="020B0500000000000000" pitchFamily="34" charset="-128"/>
                <a:ea typeface="Source Han Sans CN" panose="020B0500000000000000" pitchFamily="34" charset="-128"/>
              </a:rPr>
              <a:t>司法强制执行</a:t>
            </a:r>
          </a:p>
        </p:txBody>
      </p:sp>
      <p:sp>
        <p:nvSpPr>
          <p:cNvPr id="28" name="矩形 27">
            <a:extLst>
              <a:ext uri="{FF2B5EF4-FFF2-40B4-BE49-F238E27FC236}">
                <a16:creationId xmlns="" xmlns:a16="http://schemas.microsoft.com/office/drawing/2014/main" id="{4D6E178D-60F0-3D49-8297-D451A5F179EE}"/>
              </a:ext>
            </a:extLst>
          </p:cNvPr>
          <p:cNvSpPr/>
          <p:nvPr/>
        </p:nvSpPr>
        <p:spPr>
          <a:xfrm>
            <a:off x="427037" y="7617287"/>
            <a:ext cx="5675641" cy="292388"/>
          </a:xfrm>
          <a:prstGeom prst="rect">
            <a:avLst/>
          </a:prstGeom>
        </p:spPr>
        <p:txBody>
          <a:bodyPr wrap="square">
            <a:spAutoFit/>
          </a:bodyPr>
          <a:lstStyle/>
          <a:p>
            <a:r>
              <a:rPr lang="zh-CN" altLang="en-US" sz="1300" dirty="0">
                <a:solidFill>
                  <a:srgbClr val="B89367"/>
                </a:solidFill>
                <a:latin typeface="Source Han Sans CN Medium" panose="020B0500000000000000" pitchFamily="34" charset="-128"/>
                <a:ea typeface="Source Han Sans CN Medium" panose="020B0500000000000000" pitchFamily="34" charset="-128"/>
              </a:rPr>
              <a:t>绿石诉讼资助和服务可在各个阶段介入案件：</a:t>
            </a:r>
          </a:p>
        </p:txBody>
      </p:sp>
      <p:sp>
        <p:nvSpPr>
          <p:cNvPr id="40" name="矩形 39">
            <a:extLst>
              <a:ext uri="{FF2B5EF4-FFF2-40B4-BE49-F238E27FC236}">
                <a16:creationId xmlns="" xmlns:a16="http://schemas.microsoft.com/office/drawing/2014/main" id="{B6FC2178-9263-684B-AF22-4B989D7CD2A0}"/>
              </a:ext>
            </a:extLst>
          </p:cNvPr>
          <p:cNvSpPr/>
          <p:nvPr/>
        </p:nvSpPr>
        <p:spPr>
          <a:xfrm>
            <a:off x="906445" y="8143500"/>
            <a:ext cx="492443" cy="276999"/>
          </a:xfrm>
          <a:prstGeom prst="rect">
            <a:avLst/>
          </a:prstGeom>
        </p:spPr>
        <p:txBody>
          <a:bodyPr wrap="none">
            <a:spAutoFit/>
          </a:bodyPr>
          <a:lstStyle/>
          <a:p>
            <a:pPr algn="ctr"/>
            <a:r>
              <a:rPr lang="zh-CN" altLang="en-US" sz="1200" dirty="0">
                <a:solidFill>
                  <a:schemeClr val="tx1">
                    <a:lumMod val="75000"/>
                    <a:lumOff val="25000"/>
                  </a:schemeClr>
                </a:solidFill>
                <a:latin typeface="Source Han Sans CN Medium" panose="020B0500000000000000" pitchFamily="34" charset="-128"/>
                <a:ea typeface="Source Han Sans CN Medium" panose="020B0500000000000000" pitchFamily="34" charset="-128"/>
              </a:rPr>
              <a:t>保全</a:t>
            </a:r>
          </a:p>
        </p:txBody>
      </p:sp>
      <p:sp>
        <p:nvSpPr>
          <p:cNvPr id="2" name="圆角矩形 1"/>
          <p:cNvSpPr/>
          <p:nvPr/>
        </p:nvSpPr>
        <p:spPr>
          <a:xfrm>
            <a:off x="450819" y="8079592"/>
            <a:ext cx="1098000" cy="417600"/>
          </a:xfrm>
          <a:prstGeom prst="round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Source Han Sans CN Medium" panose="020B0500000000000000" pitchFamily="34" charset="-128"/>
                <a:ea typeface="Source Han Sans CN Medium" panose="020B0500000000000000" pitchFamily="34" charset="-128"/>
              </a:rPr>
              <a:t>保全</a:t>
            </a:r>
          </a:p>
        </p:txBody>
      </p:sp>
      <p:sp>
        <p:nvSpPr>
          <p:cNvPr id="41" name="圆角矩形 40"/>
          <p:cNvSpPr/>
          <p:nvPr/>
        </p:nvSpPr>
        <p:spPr>
          <a:xfrm>
            <a:off x="1792734" y="8083393"/>
            <a:ext cx="1098000" cy="417600"/>
          </a:xfrm>
          <a:prstGeom prst="round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Source Han Sans CN Medium" panose="020B0500000000000000" pitchFamily="34" charset="-128"/>
                <a:ea typeface="Source Han Sans CN Medium" panose="020B0500000000000000" pitchFamily="34" charset="-128"/>
              </a:rPr>
              <a:t>诉讼</a:t>
            </a:r>
          </a:p>
        </p:txBody>
      </p:sp>
      <p:sp>
        <p:nvSpPr>
          <p:cNvPr id="42" name="圆角矩形 41"/>
          <p:cNvSpPr/>
          <p:nvPr/>
        </p:nvSpPr>
        <p:spPr>
          <a:xfrm>
            <a:off x="3134649" y="8084743"/>
            <a:ext cx="1098000" cy="417600"/>
          </a:xfrm>
          <a:prstGeom prst="round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Source Han Sans CN Medium" panose="020B0500000000000000" pitchFamily="34" charset="-128"/>
                <a:ea typeface="Source Han Sans CN Medium" panose="020B0500000000000000" pitchFamily="34" charset="-128"/>
              </a:rPr>
              <a:t>仲裁</a:t>
            </a:r>
          </a:p>
        </p:txBody>
      </p:sp>
      <p:sp>
        <p:nvSpPr>
          <p:cNvPr id="43" name="圆角矩形 42"/>
          <p:cNvSpPr/>
          <p:nvPr/>
        </p:nvSpPr>
        <p:spPr>
          <a:xfrm>
            <a:off x="4476564" y="8077854"/>
            <a:ext cx="1098000" cy="417600"/>
          </a:xfrm>
          <a:prstGeom prst="round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Source Han Sans CN Medium" panose="020B0500000000000000" pitchFamily="34" charset="-128"/>
                <a:ea typeface="Source Han Sans CN Medium" panose="020B0500000000000000" pitchFamily="34" charset="-128"/>
              </a:rPr>
              <a:t>执行</a:t>
            </a:r>
          </a:p>
        </p:txBody>
      </p:sp>
      <p:sp>
        <p:nvSpPr>
          <p:cNvPr id="44" name="圆角矩形 43"/>
          <p:cNvSpPr/>
          <p:nvPr/>
        </p:nvSpPr>
        <p:spPr>
          <a:xfrm>
            <a:off x="5818479" y="8073199"/>
            <a:ext cx="1296000" cy="417600"/>
          </a:xfrm>
          <a:prstGeom prst="round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lumMod val="75000"/>
                    <a:lumOff val="25000"/>
                  </a:schemeClr>
                </a:solidFill>
                <a:latin typeface="Source Han Sans CN Medium" panose="020B0500000000000000" pitchFamily="34" charset="-128"/>
                <a:ea typeface="Source Han Sans CN Medium" panose="020B0500000000000000" pitchFamily="34" charset="-128"/>
              </a:rPr>
              <a:t>破产重整与清算</a:t>
            </a:r>
          </a:p>
        </p:txBody>
      </p:sp>
      <p:sp>
        <p:nvSpPr>
          <p:cNvPr id="45" name="矩形 44">
            <a:extLst>
              <a:ext uri="{FF2B5EF4-FFF2-40B4-BE49-F238E27FC236}">
                <a16:creationId xmlns="" xmlns:a16="http://schemas.microsoft.com/office/drawing/2014/main" id="{3C78CD0B-6F1B-B448-84BC-208183E936DA}"/>
              </a:ext>
            </a:extLst>
          </p:cNvPr>
          <p:cNvSpPr/>
          <p:nvPr/>
        </p:nvSpPr>
        <p:spPr>
          <a:xfrm>
            <a:off x="730053" y="8561100"/>
            <a:ext cx="453970" cy="656975"/>
          </a:xfrm>
          <a:prstGeom prst="rect">
            <a:avLst/>
          </a:prstGeom>
        </p:spPr>
        <p:txBody>
          <a:bodyPr wrap="none">
            <a:spAutoFit/>
          </a:bodyPr>
          <a:lstStyle/>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一审</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二审</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再审</a:t>
            </a:r>
          </a:p>
        </p:txBody>
      </p:sp>
      <p:sp>
        <p:nvSpPr>
          <p:cNvPr id="46" name="矩形 45">
            <a:extLst>
              <a:ext uri="{FF2B5EF4-FFF2-40B4-BE49-F238E27FC236}">
                <a16:creationId xmlns="" xmlns:a16="http://schemas.microsoft.com/office/drawing/2014/main" id="{3C78CD0B-6F1B-B448-84BC-208183E936DA}"/>
              </a:ext>
            </a:extLst>
          </p:cNvPr>
          <p:cNvSpPr/>
          <p:nvPr/>
        </p:nvSpPr>
        <p:spPr>
          <a:xfrm>
            <a:off x="2119115" y="8561100"/>
            <a:ext cx="453970" cy="480131"/>
          </a:xfrm>
          <a:prstGeom prst="rect">
            <a:avLst/>
          </a:prstGeom>
        </p:spPr>
        <p:txBody>
          <a:bodyPr wrap="none">
            <a:spAutoFit/>
          </a:bodyPr>
          <a:lstStyle/>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诉前</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诉中</a:t>
            </a:r>
            <a:endParaRPr lang="en-US" altLang="zh-CN" sz="1050" dirty="0">
              <a:solidFill>
                <a:srgbClr val="B89367"/>
              </a:solidFill>
              <a:latin typeface="Source Han Sans CN" panose="020B0500000000000000" pitchFamily="34" charset="-128"/>
              <a:ea typeface="Source Han Sans CN" panose="020B0500000000000000" pitchFamily="34" charset="-128"/>
            </a:endParaRPr>
          </a:p>
        </p:txBody>
      </p:sp>
      <p:sp>
        <p:nvSpPr>
          <p:cNvPr id="47" name="矩形 46">
            <a:extLst>
              <a:ext uri="{FF2B5EF4-FFF2-40B4-BE49-F238E27FC236}">
                <a16:creationId xmlns="" xmlns:a16="http://schemas.microsoft.com/office/drawing/2014/main" id="{3C78CD0B-6F1B-B448-84BC-208183E936DA}"/>
              </a:ext>
            </a:extLst>
          </p:cNvPr>
          <p:cNvSpPr/>
          <p:nvPr/>
        </p:nvSpPr>
        <p:spPr>
          <a:xfrm>
            <a:off x="3456664" y="8561100"/>
            <a:ext cx="453970" cy="480131"/>
          </a:xfrm>
          <a:prstGeom prst="rect">
            <a:avLst/>
          </a:prstGeom>
        </p:spPr>
        <p:txBody>
          <a:bodyPr wrap="none">
            <a:spAutoFit/>
          </a:bodyPr>
          <a:lstStyle/>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国内</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国际</a:t>
            </a:r>
            <a:endParaRPr lang="en-US" altLang="zh-CN" sz="1050" dirty="0">
              <a:solidFill>
                <a:srgbClr val="B89367"/>
              </a:solidFill>
              <a:latin typeface="Source Han Sans CN" panose="020B0500000000000000" pitchFamily="34" charset="-128"/>
              <a:ea typeface="Source Han Sans CN" panose="020B0500000000000000" pitchFamily="34" charset="-128"/>
            </a:endParaRPr>
          </a:p>
        </p:txBody>
      </p:sp>
      <p:sp>
        <p:nvSpPr>
          <p:cNvPr id="48" name="矩形 47">
            <a:extLst>
              <a:ext uri="{FF2B5EF4-FFF2-40B4-BE49-F238E27FC236}">
                <a16:creationId xmlns="" xmlns:a16="http://schemas.microsoft.com/office/drawing/2014/main" id="{3C78CD0B-6F1B-B448-84BC-208183E936DA}"/>
              </a:ext>
            </a:extLst>
          </p:cNvPr>
          <p:cNvSpPr/>
          <p:nvPr/>
        </p:nvSpPr>
        <p:spPr>
          <a:xfrm>
            <a:off x="4529274" y="8546185"/>
            <a:ext cx="992579" cy="674031"/>
          </a:xfrm>
          <a:prstGeom prst="rect">
            <a:avLst/>
          </a:prstGeom>
        </p:spPr>
        <p:txBody>
          <a:bodyPr wrap="none">
            <a:spAutoFit/>
          </a:bodyPr>
          <a:lstStyle/>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公证债权文书</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裁判文书</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生效法律文书</a:t>
            </a:r>
            <a:endParaRPr lang="en-US" altLang="zh-CN" sz="1050" dirty="0">
              <a:solidFill>
                <a:srgbClr val="B89367"/>
              </a:solidFill>
              <a:latin typeface="Source Han Sans CN" panose="020B0500000000000000" pitchFamily="34" charset="-128"/>
              <a:ea typeface="Source Han Sans CN" panose="020B0500000000000000" pitchFamily="34" charset="-128"/>
            </a:endParaRPr>
          </a:p>
        </p:txBody>
      </p:sp>
      <p:sp>
        <p:nvSpPr>
          <p:cNvPr id="49" name="矩形 48">
            <a:extLst>
              <a:ext uri="{FF2B5EF4-FFF2-40B4-BE49-F238E27FC236}">
                <a16:creationId xmlns="" xmlns:a16="http://schemas.microsoft.com/office/drawing/2014/main" id="{3C78CD0B-6F1B-B448-84BC-208183E936DA}"/>
              </a:ext>
            </a:extLst>
          </p:cNvPr>
          <p:cNvSpPr/>
          <p:nvPr/>
        </p:nvSpPr>
        <p:spPr>
          <a:xfrm>
            <a:off x="6110922" y="8567376"/>
            <a:ext cx="723275" cy="867930"/>
          </a:xfrm>
          <a:prstGeom prst="rect">
            <a:avLst/>
          </a:prstGeom>
        </p:spPr>
        <p:txBody>
          <a:bodyPr wrap="none">
            <a:spAutoFit/>
          </a:bodyPr>
          <a:lstStyle/>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债务重组</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破产重整</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破产和解</a:t>
            </a:r>
            <a:endParaRPr lang="en-US" altLang="zh-CN" sz="1050" dirty="0">
              <a:solidFill>
                <a:srgbClr val="B89367"/>
              </a:solidFill>
              <a:latin typeface="Source Han Sans CN" panose="020B0500000000000000" pitchFamily="34" charset="-128"/>
              <a:ea typeface="Source Han Sans CN" panose="020B0500000000000000" pitchFamily="34" charset="-128"/>
            </a:endParaRPr>
          </a:p>
          <a:p>
            <a:pPr>
              <a:lnSpc>
                <a:spcPct val="120000"/>
              </a:lnSpc>
            </a:pPr>
            <a:r>
              <a:rPr lang="zh-CN" altLang="en-US" sz="1050" dirty="0">
                <a:solidFill>
                  <a:srgbClr val="B89367"/>
                </a:solidFill>
                <a:latin typeface="Source Han Sans CN" panose="020B0500000000000000" pitchFamily="34" charset="-128"/>
                <a:ea typeface="Source Han Sans CN" panose="020B0500000000000000" pitchFamily="34" charset="-128"/>
              </a:rPr>
              <a:t>破产清算</a:t>
            </a:r>
            <a:endParaRPr lang="en-US" altLang="zh-CN" sz="1050" dirty="0">
              <a:solidFill>
                <a:srgbClr val="B89367"/>
              </a:solidFill>
              <a:latin typeface="Source Han Sans CN" panose="020B0500000000000000" pitchFamily="34" charset="-128"/>
              <a:ea typeface="Source Han Sans CN" panose="020B0500000000000000"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FD18AC59-FF97-A345-A561-730AC4EF2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 y="0"/>
            <a:ext cx="7555331" cy="10260013"/>
          </a:xfrm>
          <a:prstGeom prst="rect">
            <a:avLst/>
          </a:prstGeom>
        </p:spPr>
      </p:pic>
      <p:sp>
        <p:nvSpPr>
          <p:cNvPr id="11" name="矩形 10">
            <a:extLst>
              <a:ext uri="{FF2B5EF4-FFF2-40B4-BE49-F238E27FC236}">
                <a16:creationId xmlns="" xmlns:a16="http://schemas.microsoft.com/office/drawing/2014/main" id="{D1F7E678-B9CF-2947-AF41-A00CDD12188A}"/>
              </a:ext>
            </a:extLst>
          </p:cNvPr>
          <p:cNvSpPr/>
          <p:nvPr/>
        </p:nvSpPr>
        <p:spPr>
          <a:xfrm>
            <a:off x="427037" y="7139781"/>
            <a:ext cx="4267200" cy="590931"/>
          </a:xfrm>
          <a:prstGeom prst="rect">
            <a:avLst/>
          </a:prstGeom>
        </p:spPr>
        <p:txBody>
          <a:bodyPr wrap="square">
            <a:spAutoFit/>
          </a:bodyPr>
          <a:lstStyle/>
          <a:p>
            <a:pPr>
              <a:lnSpc>
                <a:spcPct val="120000"/>
              </a:lnSpc>
            </a:pPr>
            <a:r>
              <a:rPr lang="zh-CN" altLang="en-US" sz="1600" dirty="0">
                <a:solidFill>
                  <a:srgbClr val="B89367"/>
                </a:solidFill>
                <a:latin typeface="Source Han Sans CN Medium" panose="020B0500000000000000" pitchFamily="34" charset="-128"/>
                <a:ea typeface="Source Han Sans CN Medium" panose="020B0500000000000000" pitchFamily="34" charset="-128"/>
              </a:rPr>
              <a:t>场景举例</a:t>
            </a:r>
          </a:p>
          <a:p>
            <a:pPr>
              <a:lnSpc>
                <a:spcPct val="120000"/>
              </a:lnSpc>
            </a:pPr>
            <a:r>
              <a:rPr lang="zh-CN" altLang="en-US" sz="1100" dirty="0">
                <a:solidFill>
                  <a:srgbClr val="B89367"/>
                </a:solidFill>
                <a:latin typeface="Source Han Sans CN Medium" panose="020B0500000000000000" pitchFamily="34" charset="-128"/>
                <a:ea typeface="Source Han Sans CN Medium" panose="020B0500000000000000" pitchFamily="34" charset="-128"/>
              </a:rPr>
              <a:t>绿石服务的案件类型和应用场景示例如下：</a:t>
            </a:r>
            <a:endParaRPr lang="zh-CN" altLang="en-US" sz="1050" dirty="0">
              <a:solidFill>
                <a:srgbClr val="B89367"/>
              </a:solidFill>
              <a:latin typeface="Source Han Sans CN Medium" panose="020B0500000000000000" pitchFamily="34" charset="-128"/>
              <a:ea typeface="Source Han Sans CN Medium" panose="020B0500000000000000" pitchFamily="34" charset="-128"/>
            </a:endParaRPr>
          </a:p>
        </p:txBody>
      </p:sp>
      <p:sp>
        <p:nvSpPr>
          <p:cNvPr id="13" name="矩形 12">
            <a:extLst>
              <a:ext uri="{FF2B5EF4-FFF2-40B4-BE49-F238E27FC236}">
                <a16:creationId xmlns="" xmlns:a16="http://schemas.microsoft.com/office/drawing/2014/main" id="{926B5033-AF28-8644-A5A8-E479814DA52E}"/>
              </a:ext>
            </a:extLst>
          </p:cNvPr>
          <p:cNvSpPr/>
          <p:nvPr/>
        </p:nvSpPr>
        <p:spPr>
          <a:xfrm>
            <a:off x="595311" y="7777956"/>
            <a:ext cx="6461125" cy="2031325"/>
          </a:xfrm>
          <a:prstGeom prst="rect">
            <a:avLst/>
          </a:prstGeom>
        </p:spPr>
        <p:txBody>
          <a:bodyPr wrap="square">
            <a:spAutoFit/>
          </a:bodyPr>
          <a:lstStyle/>
          <a:p>
            <a:pPr>
              <a:lnSpc>
                <a:spcPct val="15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某企业及其创始人因在建工程陷入财务困境，但对其原股东有巨额诉权且案情复杂，诉讼资助使其聘请到了一流的律师团队并启动司法救济；</a:t>
            </a:r>
          </a:p>
          <a:p>
            <a:pPr>
              <a:lnSpc>
                <a:spcPct val="15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某创业公司被诉知识产权侵权，通过诉讼资助找到了合适的知产律 师，并集中财力用于研发攻坚，成功抗辩、提起反诉并赢得反诉赔偿；</a:t>
            </a:r>
          </a:p>
          <a:p>
            <a:pPr>
              <a:lnSpc>
                <a:spcPct val="15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某上市公司创始人的遗产股份陷入股权纷争，继承人通过诉讼资助聘请公司法和资本市场专家型律师为其清理潜在的对赌代持、 低价转股等风险，明晰股权后二级市场解封，股份变现退出；</a:t>
            </a:r>
          </a:p>
          <a:p>
            <a:pPr>
              <a:lnSpc>
                <a:spcPct val="150000"/>
              </a:lnSpc>
            </a:pPr>
            <a:r>
              <a:rPr lang="zh-CN" altLang="en-US" sz="1050" dirty="0">
                <a:solidFill>
                  <a:schemeClr val="tx1">
                    <a:lumMod val="75000"/>
                    <a:lumOff val="25000"/>
                  </a:schemeClr>
                </a:solidFill>
                <a:latin typeface="Source Han Sans CN" panose="020B0500000000000000" pitchFamily="34" charset="-128"/>
                <a:ea typeface="Source Han Sans CN" panose="020B0500000000000000" pitchFamily="34" charset="-128"/>
              </a:rPr>
              <a:t>某大型露天煤矿困境企业急需债务重组而无力负担成本，通过诉讼资助解决破产管理人费用，申请破产重整，6个月后重整计划 经各类债权人表决通过执行，企业重生。</a:t>
            </a:r>
          </a:p>
        </p:txBody>
      </p:sp>
      <p:sp>
        <p:nvSpPr>
          <p:cNvPr id="19" name="椭圆 18">
            <a:extLst>
              <a:ext uri="{FF2B5EF4-FFF2-40B4-BE49-F238E27FC236}">
                <a16:creationId xmlns="" xmlns:a16="http://schemas.microsoft.com/office/drawing/2014/main" id="{59C31DC6-B415-1B42-91E9-444E326FAA92}"/>
              </a:ext>
            </a:extLst>
          </p:cNvPr>
          <p:cNvSpPr/>
          <p:nvPr/>
        </p:nvSpPr>
        <p:spPr>
          <a:xfrm>
            <a:off x="503237" y="7915116"/>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22" name="椭圆 21">
            <a:extLst>
              <a:ext uri="{FF2B5EF4-FFF2-40B4-BE49-F238E27FC236}">
                <a16:creationId xmlns="" xmlns:a16="http://schemas.microsoft.com/office/drawing/2014/main" id="{D697D753-A818-AD43-BC53-3612AD751D2D}"/>
              </a:ext>
            </a:extLst>
          </p:cNvPr>
          <p:cNvSpPr/>
          <p:nvPr/>
        </p:nvSpPr>
        <p:spPr>
          <a:xfrm>
            <a:off x="503237" y="8387556"/>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23" name="椭圆 22">
            <a:extLst>
              <a:ext uri="{FF2B5EF4-FFF2-40B4-BE49-F238E27FC236}">
                <a16:creationId xmlns="" xmlns:a16="http://schemas.microsoft.com/office/drawing/2014/main" id="{80F442FE-3D4C-C444-9B76-A021B4337B27}"/>
              </a:ext>
            </a:extLst>
          </p:cNvPr>
          <p:cNvSpPr/>
          <p:nvPr/>
        </p:nvSpPr>
        <p:spPr>
          <a:xfrm>
            <a:off x="503237" y="8862073"/>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
        <p:nvSpPr>
          <p:cNvPr id="24" name="椭圆 23">
            <a:extLst>
              <a:ext uri="{FF2B5EF4-FFF2-40B4-BE49-F238E27FC236}">
                <a16:creationId xmlns="" xmlns:a16="http://schemas.microsoft.com/office/drawing/2014/main" id="{2F9E3F78-8F39-C243-9976-4273F15F55B9}"/>
              </a:ext>
            </a:extLst>
          </p:cNvPr>
          <p:cNvSpPr/>
          <p:nvPr/>
        </p:nvSpPr>
        <p:spPr>
          <a:xfrm>
            <a:off x="503237" y="9347676"/>
            <a:ext cx="76200" cy="76200"/>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solidFill>
                <a:schemeClr val="bg1">
                  <a:lumMod val="85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TotalTime>
  <Words>1758</Words>
  <Application>Microsoft Office PowerPoint</Application>
  <PresentationFormat>自定义</PresentationFormat>
  <Paragraphs>156</Paragraphs>
  <Slides>14</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Source Han Sans CN</vt:lpstr>
      <vt:lpstr>Source Han Sans CN Medium</vt:lpstr>
      <vt:lpstr>Source Han Sans CN Normal</vt:lpstr>
      <vt:lpstr>华文细黑</vt:lpstr>
      <vt:lpstr>宋体</vt:lpstr>
      <vt:lpstr>微软雅黑</vt:lpstr>
      <vt:lpstr>Arial</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程颖</dc:creator>
  <cp:lastModifiedBy>CHY</cp:lastModifiedBy>
  <cp:revision>122</cp:revision>
  <dcterms:created xsi:type="dcterms:W3CDTF">2006-08-16T00:00:00Z</dcterms:created>
  <dcterms:modified xsi:type="dcterms:W3CDTF">2018-09-19T01:23:26Z</dcterms:modified>
</cp:coreProperties>
</file>